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1"/>
  </p:notesMasterIdLst>
  <p:handoutMasterIdLst>
    <p:handoutMasterId r:id="rId62"/>
  </p:handoutMasterIdLst>
  <p:sldIdLst>
    <p:sldId id="259" r:id="rId5"/>
    <p:sldId id="430" r:id="rId6"/>
    <p:sldId id="279" r:id="rId7"/>
    <p:sldId id="262" r:id="rId8"/>
    <p:sldId id="425" r:id="rId9"/>
    <p:sldId id="426" r:id="rId10"/>
    <p:sldId id="415" r:id="rId11"/>
    <p:sldId id="360" r:id="rId12"/>
    <p:sldId id="427" r:id="rId13"/>
    <p:sldId id="429" r:id="rId14"/>
    <p:sldId id="428" r:id="rId15"/>
    <p:sldId id="263" r:id="rId16"/>
    <p:sldId id="436" r:id="rId17"/>
    <p:sldId id="444" r:id="rId18"/>
    <p:sldId id="460" r:id="rId19"/>
    <p:sldId id="351" r:id="rId20"/>
    <p:sldId id="414" r:id="rId21"/>
    <p:sldId id="418" r:id="rId22"/>
    <p:sldId id="445" r:id="rId23"/>
    <p:sldId id="432" r:id="rId24"/>
    <p:sldId id="461" r:id="rId25"/>
    <p:sldId id="431" r:id="rId26"/>
    <p:sldId id="412" r:id="rId27"/>
    <p:sldId id="413" r:id="rId28"/>
    <p:sldId id="433" r:id="rId29"/>
    <p:sldId id="446" r:id="rId30"/>
    <p:sldId id="410" r:id="rId31"/>
    <p:sldId id="264" r:id="rId32"/>
    <p:sldId id="416" r:id="rId33"/>
    <p:sldId id="417" r:id="rId34"/>
    <p:sldId id="440" r:id="rId35"/>
    <p:sldId id="434" r:id="rId36"/>
    <p:sldId id="447" r:id="rId37"/>
    <p:sldId id="257" r:id="rId38"/>
    <p:sldId id="420" r:id="rId39"/>
    <p:sldId id="452" r:id="rId40"/>
    <p:sldId id="453" r:id="rId41"/>
    <p:sldId id="421" r:id="rId42"/>
    <p:sldId id="454" r:id="rId43"/>
    <p:sldId id="442" r:id="rId44"/>
    <p:sldId id="265" r:id="rId45"/>
    <p:sldId id="456" r:id="rId46"/>
    <p:sldId id="422" r:id="rId47"/>
    <p:sldId id="443" r:id="rId48"/>
    <p:sldId id="451" r:id="rId49"/>
    <p:sldId id="448" r:id="rId50"/>
    <p:sldId id="423" r:id="rId51"/>
    <p:sldId id="439" r:id="rId52"/>
    <p:sldId id="457" r:id="rId53"/>
    <p:sldId id="438" r:id="rId54"/>
    <p:sldId id="437" r:id="rId55"/>
    <p:sldId id="459" r:id="rId56"/>
    <p:sldId id="441" r:id="rId57"/>
    <p:sldId id="449" r:id="rId58"/>
    <p:sldId id="450" r:id="rId59"/>
    <p:sldId id="43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4E8"/>
    <a:srgbClr val="EB32B9"/>
    <a:srgbClr val="009FDB"/>
    <a:srgbClr val="FFCE0A"/>
    <a:srgbClr val="CD040B"/>
    <a:srgbClr val="EC35BB"/>
    <a:srgbClr val="EC35C4"/>
    <a:srgbClr val="EC40C4"/>
    <a:srgbClr val="E20074"/>
    <a:srgbClr val="EC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8" autoAdjust="0"/>
    <p:restoredTop sz="97650"/>
  </p:normalViewPr>
  <p:slideViewPr>
    <p:cSldViewPr snapToGrid="0" snapToObjects="1" showGuides="1">
      <p:cViewPr varScale="1">
        <p:scale>
          <a:sx n="123" d="100"/>
          <a:sy n="123" d="100"/>
        </p:scale>
        <p:origin x="200" y="600"/>
      </p:cViewPr>
      <p:guideLst/>
    </p:cSldViewPr>
  </p:slideViewPr>
  <p:outlineViewPr>
    <p:cViewPr>
      <p:scale>
        <a:sx n="33" d="100"/>
        <a:sy n="33" d="100"/>
      </p:scale>
      <p:origin x="0" y="-224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7" d="100"/>
        <a:sy n="187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345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DE6DC2-6067-46EA-B608-BA7E64189F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9CA2D-AC1D-4B27-B9D5-16EBA61105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FE96D-8EC8-4292-BAAE-A55A336ED07C}" type="datetimeFigureOut">
              <a:rPr lang="en-US"/>
              <a:t>10/1/20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3A708-1A6B-4DB5-8650-9661A2208D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0A0E8-68E8-4775-9EF1-8405EEC5EC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B4F00-DB39-4F0C-9181-31390C0A8E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0416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06229-C8FA-43CA-B7DE-94022F679DA9}" type="datetimeFigureOut">
              <a:rPr lang="en-US"/>
              <a:t>10/1/20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3EAB8-BD40-419B-B560-8622ED1038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93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r>
              <a:rPr lang="en-US" u="none" dirty="0"/>
              <a:t> - </a:t>
            </a:r>
            <a:r>
              <a:rPr lang="en-US" u="none" dirty="0" err="1"/>
              <a:t>NorthWind</a:t>
            </a:r>
            <a:r>
              <a:rPr lang="en-US" u="none" dirty="0"/>
              <a:t>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56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76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11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4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1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0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76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4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Agenda, Section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TITLE, AGENDA, &amp; SECTION 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37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065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5272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318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dirty="0"/>
            </a:br>
            <a:r>
              <a:rPr dirty="0"/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FEC17685-B133-C345-A89F-A29C5966C31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A59301-3241-F348-BEBD-A6FFEADD1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39CCB2F-6595-5940-8A39-B3E30B1AB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6BD6342-63E8-6241-9895-40B3FD18F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F5FEC08-0FA6-3D4F-A889-0BBFE49D9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318E898-1C1D-3046-88C4-16F050D7F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9315519C-656E-724D-86B0-E6FFBFDFD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1591244-1087-6E48-A901-C4FA89D20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8740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C7358717-6715-9E44-A068-A7FC60CA96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3603A01-45DA-5A47-AD42-93373378A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D2FF58D-2A25-9344-B27B-E66EF3E1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7B47A3D-A2AE-B44B-9805-F10DDF88E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ABE1799-2661-C346-88AD-D93AF4F49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DBBDC10-20A7-0643-A02A-86E0D5F830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F1030EA-EEDA-3546-8BC7-FF764C45D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CB39BA2-CCB4-7C49-8EBE-81D315322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096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dirty="0"/>
            </a:br>
            <a:r>
              <a:rPr dirty="0"/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E1C5BE53-885F-4140-A2D0-795FBB7C123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88848DB-B87D-B041-A849-970DFD53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CA25C55-1346-AA4E-B99A-B92DB24C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24A4990-4E45-BE4E-8F5C-8D885585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0CCF30B-EF01-9241-89DE-6194C640F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9220C85-DAA7-BC4E-818D-2170A067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6C6BD5A-A22D-1140-84E9-1700B1F47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4641BA2-7F1D-F94D-A723-FAF1B048B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8509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3" name="asurion logo">
            <a:extLst>
              <a:ext uri="{FF2B5EF4-FFF2-40B4-BE49-F238E27FC236}">
                <a16:creationId xmlns:a16="http://schemas.microsoft.com/office/drawing/2014/main" id="{BE011928-E47D-2041-8C67-C22638984F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CB7B69E-B273-0D48-BFDA-34E192F32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5280FB1-5A13-EF43-8314-29BF259A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81AAD2C-29B4-EC49-9316-7FAF69725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7323948-8731-5143-A257-D33E8C0C0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8202CB-9C9D-B64F-B9BB-DDB5A81A7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29FBD53-E2A2-3247-85DE-C8D45F947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8F56C5E-7A69-EC45-BF50-0515ECB63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1702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CONTENT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613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17775"/>
            <a:ext cx="11191875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1C1BA4-C831-4BAE-8902-D8B44C11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BD78D5-7CB0-4BF0-A1E0-CDD8450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938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951"/>
            <a:ext cx="11191875" cy="337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11191874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36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969733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698625"/>
            <a:ext cx="11191875" cy="4192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92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24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33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190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986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F5BAB-DC7D-4C2E-822E-C0828F8BD7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C5A2B2A-4207-4088-8306-70D21909D8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95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8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557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885787FB-3228-2D4E-9952-0595A3D50D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4095" y="0"/>
            <a:ext cx="6099048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875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numCol="1"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97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800CAF-8C92-4417-9180-874FBE367E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/>
          <a:p>
            <a:r>
              <a:rPr lang="en-US" dirty="0"/>
              <a:t>Click to add image&gt;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6CD7DF-C4F2-B049-BE3C-8BD9236EDF6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B3E6E2-23A9-4B4F-A714-771A9FF98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83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4316231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23001" y="4316231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75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5445784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19937" y="5445784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1"/>
            <a:ext cx="5472000" cy="348173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1"/>
            <a:ext cx="5472000" cy="3481719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620870"/>
            <a:ext cx="5471999" cy="682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620870"/>
            <a:ext cx="5471999" cy="6821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59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>
            <a:cxnSpLocks/>
          </p:cNvCxnSpPr>
          <p:nvPr/>
        </p:nvCxnSpPr>
        <p:spPr>
          <a:xfrm>
            <a:off x="496998" y="3553462"/>
            <a:ext cx="106758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>
            <a:cxnSpLocks/>
          </p:cNvCxnSpPr>
          <p:nvPr/>
        </p:nvCxnSpPr>
        <p:spPr>
          <a:xfrm>
            <a:off x="496999" y="6004584"/>
            <a:ext cx="1067582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1775" y="1770281"/>
            <a:ext cx="10671048" cy="164592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998" y="4267199"/>
            <a:ext cx="10680192" cy="164592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73494"/>
            <a:ext cx="10675825" cy="283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6999" y="6089710"/>
            <a:ext cx="10675825" cy="348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3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4316231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4316231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7" y="4316231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903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5138033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5148482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6" y="5138033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1"/>
            <a:ext cx="3562350" cy="316274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1"/>
            <a:ext cx="3562350" cy="3162737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1"/>
            <a:ext cx="3562350" cy="3162727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5324353"/>
            <a:ext cx="3600000" cy="557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5324353"/>
            <a:ext cx="3600000" cy="5573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5324351"/>
            <a:ext cx="3600000" cy="5573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1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h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DF79B9-639E-4799-815D-476F130D30D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4C50ECB-AA26-4399-9645-112A108CA439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500063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4" name="Chart Placeholder 4">
            <a:extLst>
              <a:ext uri="{FF2B5EF4-FFF2-40B4-BE49-F238E27FC236}">
                <a16:creationId xmlns:a16="http://schemas.microsoft.com/office/drawing/2014/main" id="{5F3EB2C3-AC8E-4242-A032-7D9830F6FEBA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3280586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6" name="Chart Placeholder 4">
            <a:extLst>
              <a:ext uri="{FF2B5EF4-FFF2-40B4-BE49-F238E27FC236}">
                <a16:creationId xmlns:a16="http://schemas.microsoft.com/office/drawing/2014/main" id="{766F0A22-4D5D-4D16-9178-1D5760AEA8C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089101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398AB6F5-E5DE-4AB5-9469-650F5C7BC02F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8897615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20137-9C0C-4DA4-BD4C-2707DA7467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0064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AFBC60B-11E0-4694-8DBF-0DD62EDB6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80587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EF1E8D3-913B-4B30-9DFE-B66976F583F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89101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643B64F-FD95-47DA-A080-4E4F73C9AF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97616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945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500063" y="1483200"/>
            <a:ext cx="5470526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500063" y="2520950"/>
            <a:ext cx="5470525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6221414" y="2520950"/>
            <a:ext cx="5471476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1517A8-590F-479B-8350-B8C027A8A9C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21412" y="1483200"/>
            <a:ext cx="5471477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FA19B-A4D4-453E-A2F4-59F228B33E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EE0A0-3F25-4EDE-BBFD-3C1C36E0BB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42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3050607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CAFAB7-8E16-754B-90EC-4F2AF27FB0CC}"/>
              </a:ext>
            </a:extLst>
          </p:cNvPr>
          <p:cNvSpPr/>
          <p:nvPr/>
        </p:nvSpPr>
        <p:spPr>
          <a:xfrm>
            <a:off x="9141393" y="3429000"/>
            <a:ext cx="3050607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61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601AE7F-A10B-EB41-8F5A-F2B00DA6B6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88754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2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D79F0669-4F9E-E646-A67C-2FCEBFA523D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851649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1959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56139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801041" y="5390650"/>
            <a:ext cx="4691358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1" y="3716809"/>
            <a:ext cx="4691359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6820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F72CA0-107F-4A4A-862E-98C88AC732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87F16B1-C282-434C-AD8F-D67D33B93E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7175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674F1A84-A715-1642-9A6D-724C0D4B3C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22454BBB-552C-1443-823A-2C496CBE51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7175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1685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24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98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8678-86C0-48BA-A39A-FF8C0883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E9215-17E8-49B1-A387-1E2239FB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51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7128FF66-3EA6-42D2-A583-39E18B57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4" y="1095375"/>
            <a:ext cx="2962122" cy="4536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27" name="Picture 26" descr="A picture containing monitor&#10;&#10;Description automatically generated">
            <a:extLst>
              <a:ext uri="{FF2B5EF4-FFF2-40B4-BE49-F238E27FC236}">
                <a16:creationId xmlns:a16="http://schemas.microsoft.com/office/drawing/2014/main" id="{154FF016-7F02-472C-B9A6-FD4F50DF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24" y="1095375"/>
            <a:ext cx="2962122" cy="453600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pic>
        <p:nvPicPr>
          <p:cNvPr id="29" name="Picture 28" descr="A picture containing monitor&#10;&#10;Description automatically generated">
            <a:extLst>
              <a:ext uri="{FF2B5EF4-FFF2-40B4-BE49-F238E27FC236}">
                <a16:creationId xmlns:a16="http://schemas.microsoft.com/office/drawing/2014/main" id="{A70AE4C1-4526-4D22-9301-A6F93E38D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64" y="1095375"/>
            <a:ext cx="2962122" cy="4536000"/>
          </a:xfrm>
          <a:prstGeom prst="rect">
            <a:avLst/>
          </a:prstGeom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77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971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422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40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5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9FEFC07C-C691-5447-AEDC-FF4F067CF3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559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416857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E377C-23FC-445F-9057-22E1F95A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"/>
          <a:stretch/>
        </p:blipFill>
        <p:spPr>
          <a:xfrm>
            <a:off x="5837153" y="18049"/>
            <a:ext cx="6528348" cy="683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5554" y="872975"/>
            <a:ext cx="2456870" cy="52200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40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Quote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9434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arge Quot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088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rge Quote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7633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with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020A8B-C6C0-D446-B3B4-3B71BF4A5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C061E27-6E5D-0F45-87C9-E8095C3CAE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2880" indent="-173736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880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B64F27-9AE8-0B46-A470-371BD746B7B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523840A8-30E6-8342-B7EF-D226048008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281373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69BB6328-9600-6B44-B410-6228CDEF90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257439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300"/>
              </a:spcBef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8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No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50817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ext No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33765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ext No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08989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1500" b="0" i="0" spc="100" dirty="0">
                <a:solidFill>
                  <a:srgbClr val="FFFFFF"/>
                </a:solidFill>
                <a:latin typeface="+mj-lt"/>
              </a:rPr>
              <a:t>MORE</a:t>
            </a:r>
            <a:br>
              <a:rPr sz="11500" b="0" i="0" spc="100" dirty="0">
                <a:solidFill>
                  <a:srgbClr val="FFFFFF"/>
                </a:solidFill>
                <a:latin typeface="+mj-lt"/>
              </a:rPr>
            </a:br>
            <a:r>
              <a:rPr sz="11500" b="0" i="0" spc="100" dirty="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3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B7AA72-988A-4DB7-84B4-863A0BC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689F5B-F6CF-4099-BCDE-974FCFCC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17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3650" y="0"/>
            <a:ext cx="5848350" cy="6858000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dirty="0"/>
              <a:t>Click icon to add image&gt;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79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70798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10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180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377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55312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10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553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FACTOID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016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66A7-5C27-FB4B-A9B7-F2C26253E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5799" y="2661861"/>
            <a:ext cx="534495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CD0EF-8E5D-2D41-8F67-55AB7DD0D3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5800" y="3637927"/>
            <a:ext cx="5344954" cy="1100547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3AED009-9A6B-3C46-8DBC-C47FFB4586A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174489" y="2483443"/>
            <a:ext cx="2210344" cy="2354581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2407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2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BD985-671E-4103-929F-7E66D95D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CF779-080B-4B64-A94C-CC1E40B5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838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3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Spli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3A7F6AC-2D36-EA4B-9F5B-00305F9EAB16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E75D1-50C8-A44B-85EE-80C0B5736536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AA52CFB-7227-B94E-A04F-5E3794B0F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0064" y="2350522"/>
            <a:ext cx="5095874" cy="2254135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 b="0"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A3AB30-CF44-7248-A3D3-3F5409CF34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5700" y="1235904"/>
            <a:ext cx="2863693" cy="1231106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03B6F5A-60F0-DC4B-A37F-01DBA21C5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3204" y="1415428"/>
            <a:ext cx="2458733" cy="837118"/>
          </a:xfrm>
        </p:spPr>
        <p:txBody>
          <a:bodyPr lIns="9144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56821E9-8772-804F-B6CD-FF23B856CA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667546" y="3801447"/>
            <a:ext cx="2937214" cy="2090868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913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ed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1866E3A-7DEB-5C4E-8324-44DAFB71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203A6C8-48F7-4D4E-AD85-EAA8F99930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CF2CF0DB-CDB9-1C4A-8839-F41C532D5CB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E28C0EB-3AAE-0047-9B43-726D44D970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085BC16-2098-9147-A6CA-B4CD22B9ED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9E61EAAA-A66E-D846-8EDA-9834B2616C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88D383F-E969-DA4F-BE90-F15614FF2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A40412F6-ABC2-824C-A321-7EB4158892A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8D29A9A-8DF4-7141-834D-BD93C48F10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43DE115-8C87-8344-8886-25A75BB8D95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7C507EF-6B56-8142-A1B5-703F7301FA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47276DC-2172-434C-A123-1524D3E5DB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CD273DAC-811D-1A48-B24F-1BEC6D6CAE3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E22A3C03-E052-BE45-AB65-9153D3E524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D80D084-8BE0-AA45-9990-239C8C7054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D6EC247-3707-CF41-9AFF-46DCFF35B9C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12BE49-08EC-9644-BA42-E079E6F4B0A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BB6BD5CF-5783-3C4F-BF8D-B06E51A0EC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89364852-4B67-BE4C-B32D-D6F4629D287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AB19194-3969-F64C-86BF-9B57D83CAF3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49080CC3-7630-F140-9CF8-8794360A547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56852BAC-70A5-1D4E-BC18-FBEFD6D03BB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259A7000-3C5E-BB43-A5AE-594FB6186A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771ABC88-66E2-FB42-807A-A13D16900B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5796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s Facts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2256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9A0D239-81E9-6647-BF62-476D7D0AE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B3718C-D3BC-0A4A-AB24-8E0527BD0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3CF9FC-234B-B34A-AEED-DD9EA191F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1D09DAB-1589-E34E-A510-555E37F2B1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148C53-1352-2940-948D-748160CC57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A9D11E-F868-C845-97E0-A54B829042E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AB052B3-0DA4-6A48-B41E-0E11CF17D0B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E77869-6ECC-DB4F-A3D0-18767E1BEBA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2A7BAE2-7988-A84E-8577-17742D7D86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1F637BFE-09A3-5441-9BA3-60AADA8A56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D3EC017-1E80-954A-BD2B-A8224CCBFE9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4AD2563-C182-174B-A94A-E5EA2C0B97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5AFD8F7-BBCE-974E-9799-7F97EABB126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1049030-51FD-9B4C-9370-6D16E702C04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10CB1AC8-5D47-6444-B4F6-244A3485D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E51DDB3-2697-2045-9C29-713A45B2E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30A8F0C-8538-1A4C-9D42-4C76264FD4C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281AB27-A235-4A44-B0D5-04A4A1D666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B1D1191-6A82-3442-A392-EE6ED5417C2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A310A7C-745E-2C46-BF2C-CAE702280E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529FFF3-211A-4649-B80F-7080F4EF342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9F1FE9B-2E3B-7046-88A0-6C5E57B9097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03A7643-78B5-2B4D-AD2C-2D9A2B1E60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204CA410-10E1-0146-87AE-21BDA4ACEC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10193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A01E96-DFCE-8A47-95E4-C17CB5B7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D158-65DE-0842-BD47-216B25C0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4636713" cy="2800259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02E6C-722C-7048-BD48-797E23EE61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5BA52-1787-734E-AF70-5A45B094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6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lang="en-US" dirty="0"/>
            </a:br>
            <a:r>
              <a:rPr dirty="0"/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8371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lang="en-US" dirty="0"/>
            </a:br>
            <a:r>
              <a:rPr dirty="0"/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9248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37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2227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 dirty="0">
                <a:solidFill>
                  <a:srgbClr val="FFFFFF"/>
                </a:solidFill>
                <a:latin typeface="+mj-lt"/>
              </a:rPr>
              <a:t>END 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8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/>
            </a:lvl1pPr>
            <a:lvl2pPr>
              <a:spcBef>
                <a:spcPts val="900"/>
              </a:spcBef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6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8163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0376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86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224599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31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DO NOT USE 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ANY</a:t>
            </a: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 LAYOUTS </a:t>
            </a:r>
            <a:br>
              <a:rPr sz="11500" b="0" i="0" spc="100" baseline="0">
                <a:solidFill>
                  <a:srgbClr val="FFFFFF"/>
                </a:solidFill>
                <a:latin typeface="+mj-lt"/>
              </a:rPr>
            </a:b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PAST THIS POINT</a:t>
            </a:r>
            <a:endParaRPr sz="11500" b="0" i="0" spc="1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70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684390" y="1371600"/>
            <a:ext cx="9413151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"/>
            <a:ext cx="10097543" cy="3322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0159" y="1"/>
            <a:ext cx="1801841" cy="23317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60AB555-BE93-F349-B455-AB45857C3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529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810D-0454-B248-98E7-85CA2094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78C1-C0FD-5847-87DD-E0CEE7B2F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8CAC6-35CE-C840-9724-B1C1ADE2C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BA271-A010-774A-896E-FEC1FB23B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2796-A2CB-3945-8592-B99040015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076481-8F1F-0041-B493-A44C9FF4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70325-0229-284D-A679-353EAD26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1A9651-3C1B-D247-B73B-84F419CA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0888-E772-9C4B-AF9B-49F4A5818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6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>
                <a:solidFill>
                  <a:schemeClr val="tx1"/>
                </a:solidFill>
              </a:defRPr>
            </a:lvl1pPr>
            <a:lvl2pPr>
              <a:spcBef>
                <a:spcPts val="900"/>
              </a:spcBef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987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id" hidden="1">
            <a:extLst>
              <a:ext uri="{FF2B5EF4-FFF2-40B4-BE49-F238E27FC236}">
                <a16:creationId xmlns:a16="http://schemas.microsoft.com/office/drawing/2014/main" id="{CB62F4A8-D16F-4ED4-8FB1-033DD30013A9}"/>
              </a:ext>
            </a:extLst>
          </p:cNvPr>
          <p:cNvGrpSpPr/>
          <p:nvPr/>
        </p:nvGrpSpPr>
        <p:grpSpPr>
          <a:xfrm>
            <a:off x="496953" y="-460390"/>
            <a:ext cx="11194985" cy="298579"/>
            <a:chOff x="496953" y="-460390"/>
            <a:chExt cx="11194985" cy="2985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894BAE-7B52-43F3-AD46-8957D93FF5AB}"/>
                </a:ext>
              </a:extLst>
            </p:cNvPr>
            <p:cNvGrpSpPr/>
            <p:nvPr/>
          </p:nvGrpSpPr>
          <p:grpSpPr>
            <a:xfrm>
              <a:off x="4061925" y="-460390"/>
              <a:ext cx="250032" cy="298579"/>
              <a:chOff x="4064744" y="4163251"/>
              <a:chExt cx="250032" cy="29857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69FFFF0-32A9-46BC-A379-334A55789281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309365-DA95-40B6-BE77-1DE527E38447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B2BADEC-78DB-464B-937A-8F5A0553FC53}"/>
                </a:ext>
              </a:extLst>
            </p:cNvPr>
            <p:cNvGrpSpPr/>
            <p:nvPr/>
          </p:nvGrpSpPr>
          <p:grpSpPr>
            <a:xfrm>
              <a:off x="7876929" y="-460390"/>
              <a:ext cx="250032" cy="298579"/>
              <a:chOff x="4064744" y="4163251"/>
              <a:chExt cx="250032" cy="29857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59999C-DB9A-40C8-A213-DE83FF39D2F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C82D5E-5908-416C-A039-B3C5E9E76A2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3A864-9244-44A2-BC6D-E12531C98F2B}"/>
                </a:ext>
              </a:extLst>
            </p:cNvPr>
            <p:cNvCxnSpPr/>
            <p:nvPr/>
          </p:nvCxnSpPr>
          <p:spPr>
            <a:xfrm flipV="1">
              <a:off x="11691938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1B0B773-2456-421E-88AD-5BDE6AE70DD6}"/>
                </a:ext>
              </a:extLst>
            </p:cNvPr>
            <p:cNvCxnSpPr/>
            <p:nvPr/>
          </p:nvCxnSpPr>
          <p:spPr>
            <a:xfrm flipV="1">
              <a:off x="496953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0A68A3A-0635-4F43-BA2C-5851E81FB4E5}"/>
                </a:ext>
              </a:extLst>
            </p:cNvPr>
            <p:cNvGrpSpPr/>
            <p:nvPr/>
          </p:nvGrpSpPr>
          <p:grpSpPr>
            <a:xfrm>
              <a:off x="5015676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1510E22-07F2-431C-9AE0-9C324064EE1B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EB28B4D-AA6D-43C7-88A2-BCC85F19B05F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F7E8B5-622F-4BF0-84FB-6FF1209E1B37}"/>
                </a:ext>
              </a:extLst>
            </p:cNvPr>
            <p:cNvGrpSpPr/>
            <p:nvPr/>
          </p:nvGrpSpPr>
          <p:grpSpPr>
            <a:xfrm>
              <a:off x="8830680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0374FC-F58E-4D64-A360-B31F7E507689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EBD2373-920F-4A20-8101-EBE31360225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5344890-0CBB-4202-9B84-6E7E05C9758C}"/>
                </a:ext>
              </a:extLst>
            </p:cNvPr>
            <p:cNvGrpSpPr/>
            <p:nvPr/>
          </p:nvGrpSpPr>
          <p:grpSpPr>
            <a:xfrm>
              <a:off x="2154423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F042FB1-165C-440E-B77F-E292AFA64B0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0BBFE8B-221F-4C1F-A5A4-2E939142690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7C07F7F-02BB-48E5-BF4C-B6EE445706A8}"/>
                </a:ext>
              </a:extLst>
            </p:cNvPr>
            <p:cNvGrpSpPr/>
            <p:nvPr/>
          </p:nvGrpSpPr>
          <p:grpSpPr>
            <a:xfrm>
              <a:off x="5969427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88119E8-458B-487E-831B-9D94F51C7B9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5D1344-D8EC-4227-B4BB-677DC19F624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07EE5FF-2576-4FCB-9182-2554FB3F1F11}"/>
                </a:ext>
              </a:extLst>
            </p:cNvPr>
            <p:cNvGrpSpPr/>
            <p:nvPr/>
          </p:nvGrpSpPr>
          <p:grpSpPr>
            <a:xfrm>
              <a:off x="3108174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3537DD2-AF3A-4C5B-A26B-3A0AE4C0726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2949BF-3BF1-4F97-887B-0EF07678E5A8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FE3B8D-DE34-413B-8685-B3267BF30B0A}"/>
                </a:ext>
              </a:extLst>
            </p:cNvPr>
            <p:cNvGrpSpPr/>
            <p:nvPr/>
          </p:nvGrpSpPr>
          <p:grpSpPr>
            <a:xfrm>
              <a:off x="6923178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0AB49DE-9843-42AE-A181-B8AA532C1F1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0396B43-ED23-4636-B0EC-6600AC751EC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6A4C146-789C-46C9-9990-98BA8700B6B2}"/>
                </a:ext>
              </a:extLst>
            </p:cNvPr>
            <p:cNvGrpSpPr/>
            <p:nvPr/>
          </p:nvGrpSpPr>
          <p:grpSpPr>
            <a:xfrm>
              <a:off x="9784431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BC805BC-769A-4780-92F9-387732D73767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AD4B2AC-1438-4828-BA67-23B1E4959E53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E3CDB29-21B3-426F-8811-CDFF7BA0BB9D}"/>
                </a:ext>
              </a:extLst>
            </p:cNvPr>
            <p:cNvGrpSpPr/>
            <p:nvPr/>
          </p:nvGrpSpPr>
          <p:grpSpPr>
            <a:xfrm>
              <a:off x="1073818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608AFE2-D125-4BAF-8B88-9FFD54F13482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185F5C1-E2E4-44B0-AC93-E8486793114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90C8D8-4DBC-48EB-A8BE-D38B8ADE5756}"/>
                </a:ext>
              </a:extLst>
            </p:cNvPr>
            <p:cNvGrpSpPr/>
            <p:nvPr/>
          </p:nvGrpSpPr>
          <p:grpSpPr>
            <a:xfrm>
              <a:off x="120067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D95FD34-2539-4FDB-909A-4C1FC7A8A9D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F99285D-83CD-4C92-B5B0-2242E55F5A96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63" y="2520000"/>
            <a:ext cx="11191875" cy="33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53" name="asurion logo">
            <a:extLst>
              <a:ext uri="{FF2B5EF4-FFF2-40B4-BE49-F238E27FC236}">
                <a16:creationId xmlns:a16="http://schemas.microsoft.com/office/drawing/2014/main" id="{0054DC85-FB4E-AF4F-A304-F50E7E8C3A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7514E15-DE5A-834F-9CD6-45C4817C6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8CFA00F3-584A-D44A-ACED-67911C8C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300FCF8-0ADE-F347-837A-0EF8F48B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4E9D92D8-69D2-5849-9754-890FBBC03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E6273E3A-A4E9-FA4E-9427-5903B8CC9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5281E602-33CA-D04A-ABF4-6EE04B721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87BEF18-299F-F349-831D-8F73AD2D8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0BC34E-6040-9747-A8BA-379ADA0F90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969883" y="6601671"/>
            <a:ext cx="1997136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of Asurion. All rights reserved. 2020</a:t>
            </a:r>
            <a:endParaRPr lang="en-US" sz="800" dirty="0">
              <a:solidFill>
                <a:srgbClr val="73737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3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661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5" r:id="rId9"/>
    <p:sldLayoutId id="2147483664" r:id="rId10"/>
    <p:sldLayoutId id="2147483756" r:id="rId11"/>
    <p:sldLayoutId id="2147483757" r:id="rId12"/>
    <p:sldLayoutId id="2147483686" r:id="rId13"/>
    <p:sldLayoutId id="2147483687" r:id="rId14"/>
    <p:sldLayoutId id="2147483688" r:id="rId15"/>
    <p:sldLayoutId id="2147483689" r:id="rId16"/>
    <p:sldLayoutId id="2147483743" r:id="rId17"/>
    <p:sldLayoutId id="2147483668" r:id="rId18"/>
    <p:sldLayoutId id="2147483690" r:id="rId19"/>
    <p:sldLayoutId id="2147483724" r:id="rId20"/>
    <p:sldLayoutId id="2147483703" r:id="rId21"/>
    <p:sldLayoutId id="2147483671" r:id="rId22"/>
    <p:sldLayoutId id="2147483707" r:id="rId23"/>
    <p:sldLayoutId id="2147483710" r:id="rId24"/>
    <p:sldLayoutId id="2147483704" r:id="rId25"/>
    <p:sldLayoutId id="2147483719" r:id="rId26"/>
    <p:sldLayoutId id="2147483708" r:id="rId27"/>
    <p:sldLayoutId id="2147483709" r:id="rId28"/>
    <p:sldLayoutId id="2147483699" r:id="rId29"/>
    <p:sldLayoutId id="2147483692" r:id="rId30"/>
    <p:sldLayoutId id="2147483695" r:id="rId31"/>
    <p:sldLayoutId id="2147483694" r:id="rId32"/>
    <p:sldLayoutId id="2147483771" r:id="rId33"/>
    <p:sldLayoutId id="2147483772" r:id="rId34"/>
    <p:sldLayoutId id="2147483693" r:id="rId35"/>
    <p:sldLayoutId id="2147483770" r:id="rId36"/>
    <p:sldLayoutId id="2147483702" r:id="rId37"/>
    <p:sldLayoutId id="2147483678" r:id="rId38"/>
    <p:sldLayoutId id="2147483737" r:id="rId39"/>
    <p:sldLayoutId id="2147483758" r:id="rId40"/>
    <p:sldLayoutId id="2147483750" r:id="rId41"/>
    <p:sldLayoutId id="2147483679" r:id="rId42"/>
    <p:sldLayoutId id="2147483721" r:id="rId43"/>
    <p:sldLayoutId id="2147483680" r:id="rId44"/>
    <p:sldLayoutId id="2147483698" r:id="rId45"/>
    <p:sldLayoutId id="2147483749" r:id="rId46"/>
    <p:sldLayoutId id="2147483691" r:id="rId47"/>
    <p:sldLayoutId id="2147483769" r:id="rId48"/>
    <p:sldLayoutId id="2147483768" r:id="rId49"/>
    <p:sldLayoutId id="2147483700" r:id="rId50"/>
    <p:sldLayoutId id="2147483697" r:id="rId51"/>
    <p:sldLayoutId id="2147483765" r:id="rId52"/>
    <p:sldLayoutId id="2147483764" r:id="rId53"/>
    <p:sldLayoutId id="2147483736" r:id="rId54"/>
    <p:sldLayoutId id="2147483739" r:id="rId55"/>
    <p:sldLayoutId id="2147483735" r:id="rId56"/>
    <p:sldLayoutId id="2147483767" r:id="rId57"/>
    <p:sldLayoutId id="2147483766" r:id="rId58"/>
    <p:sldLayoutId id="2147483742" r:id="rId59"/>
    <p:sldLayoutId id="2147483715" r:id="rId60"/>
    <p:sldLayoutId id="2147483713" r:id="rId61"/>
    <p:sldLayoutId id="2147483711" r:id="rId62"/>
    <p:sldLayoutId id="2147483716" r:id="rId63"/>
    <p:sldLayoutId id="2147483712" r:id="rId64"/>
    <p:sldLayoutId id="2147483714" r:id="rId65"/>
    <p:sldLayoutId id="2147483741" r:id="rId66"/>
    <p:sldLayoutId id="2147483730" r:id="rId67"/>
    <p:sldLayoutId id="2147483731" r:id="rId68"/>
    <p:sldLayoutId id="2147483759" r:id="rId69"/>
    <p:sldLayoutId id="2147483760" r:id="rId70"/>
    <p:sldLayoutId id="2147483732" r:id="rId71"/>
    <p:sldLayoutId id="2147483733" r:id="rId72"/>
    <p:sldLayoutId id="2147483738" r:id="rId73"/>
    <p:sldLayoutId id="2147483745" r:id="rId74"/>
    <p:sldLayoutId id="2147483748" r:id="rId75"/>
    <p:sldLayoutId id="2147483746" r:id="rId76"/>
    <p:sldLayoutId id="2147483747" r:id="rId77"/>
    <p:sldLayoutId id="2147483761" r:id="rId78"/>
    <p:sldLayoutId id="2147483740" r:id="rId79"/>
    <p:sldLayoutId id="2147483717" r:id="rId80"/>
    <p:sldLayoutId id="2147483763" r:id="rId81"/>
    <p:sldLayoutId id="2147483762" r:id="rId82"/>
    <p:sldLayoutId id="2147483718" r:id="rId83"/>
    <p:sldLayoutId id="2147483723" r:id="rId84"/>
    <p:sldLayoutId id="2147483751" r:id="rId85"/>
    <p:sldLayoutId id="2147483754" r:id="rId8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400" b="1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None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1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6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15">
          <p15:clr>
            <a:srgbClr val="F26B43"/>
          </p15:clr>
        </p15:guide>
        <p15:guide id="4" pos="7365">
          <p15:clr>
            <a:srgbClr val="F26B43"/>
          </p15:clr>
        </p15:guide>
        <p15:guide id="5" pos="756">
          <p15:clr>
            <a:srgbClr val="F26B43"/>
          </p15:clr>
        </p15:guide>
        <p15:guide id="6" pos="914">
          <p15:clr>
            <a:srgbClr val="F26B43"/>
          </p15:clr>
        </p15:guide>
        <p15:guide id="7" pos="1358">
          <p15:clr>
            <a:srgbClr val="F26B43"/>
          </p15:clr>
        </p15:guide>
        <p15:guide id="8" pos="1515">
          <p15:clr>
            <a:srgbClr val="F26B43"/>
          </p15:clr>
        </p15:guide>
        <p15:guide id="9" pos="1958">
          <p15:clr>
            <a:srgbClr val="F26B43"/>
          </p15:clr>
        </p15:guide>
        <p15:guide id="10" pos="2115">
          <p15:clr>
            <a:srgbClr val="F26B43"/>
          </p15:clr>
        </p15:guide>
        <p15:guide id="11" pos="2559">
          <p15:clr>
            <a:srgbClr val="F26B43"/>
          </p15:clr>
        </p15:guide>
        <p15:guide id="12" pos="2717">
          <p15:clr>
            <a:srgbClr val="F26B43"/>
          </p15:clr>
        </p15:guide>
        <p15:guide id="13" pos="3159">
          <p15:clr>
            <a:srgbClr val="F26B43"/>
          </p15:clr>
        </p15:guide>
        <p15:guide id="14" pos="3317">
          <p15:clr>
            <a:srgbClr val="F26B43"/>
          </p15:clr>
        </p15:guide>
        <p15:guide id="15" pos="4361">
          <p15:clr>
            <a:srgbClr val="F26B43"/>
          </p15:clr>
        </p15:guide>
        <p15:guide id="16" pos="4518">
          <p15:clr>
            <a:srgbClr val="F26B43"/>
          </p15:clr>
        </p15:guide>
        <p15:guide id="17" pos="4962">
          <p15:clr>
            <a:srgbClr val="F26B43"/>
          </p15:clr>
        </p15:guide>
        <p15:guide id="18" pos="5120">
          <p15:clr>
            <a:srgbClr val="F26B43"/>
          </p15:clr>
        </p15:guide>
        <p15:guide id="19" pos="5562">
          <p15:clr>
            <a:srgbClr val="F26B43"/>
          </p15:clr>
        </p15:guide>
        <p15:guide id="20" pos="5720">
          <p15:clr>
            <a:srgbClr val="F26B43"/>
          </p15:clr>
        </p15:guide>
        <p15:guide id="21" pos="6164">
          <p15:clr>
            <a:srgbClr val="F26B43"/>
          </p15:clr>
        </p15:guide>
        <p15:guide id="22" pos="6321">
          <p15:clr>
            <a:srgbClr val="F26B43"/>
          </p15:clr>
        </p15:guide>
        <p15:guide id="23" pos="6764">
          <p15:clr>
            <a:srgbClr val="F26B43"/>
          </p15:clr>
        </p15:guide>
        <p15:guide id="24" pos="6921">
          <p15:clr>
            <a:srgbClr val="F26B43"/>
          </p15:clr>
        </p15:guide>
        <p15:guide id="25" orient="horz" pos="323">
          <p15:clr>
            <a:srgbClr val="F26B43"/>
          </p15:clr>
        </p15:guide>
        <p15:guide id="26" orient="horz" pos="4085">
          <p15:clr>
            <a:srgbClr val="F26B43"/>
          </p15:clr>
        </p15:guide>
        <p15:guide id="27" pos="3918">
          <p15:clr>
            <a:srgbClr val="F26B43"/>
          </p15:clr>
        </p15:guide>
        <p15:guide id="28" orient="horz" pos="795">
          <p15:clr>
            <a:srgbClr val="F26B43"/>
          </p15:clr>
        </p15:guide>
        <p15:guide id="30" orient="horz" pos="507">
          <p15:clr>
            <a:srgbClr val="F26B43"/>
          </p15:clr>
        </p15:guide>
        <p15:guide id="31" orient="horz" pos="3711">
          <p15:clr>
            <a:srgbClr val="F26B43"/>
          </p15:clr>
        </p15:guide>
        <p15:guide id="36" orient="horz" pos="1586">
          <p15:clr>
            <a:srgbClr val="F26B43"/>
          </p15:clr>
        </p15:guide>
        <p15:guide id="37" orient="horz" pos="959">
          <p15:clr>
            <a:srgbClr val="F26B43"/>
          </p15:clr>
        </p15:guide>
        <p15:guide id="38" orient="horz" pos="10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8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bgraph.wordpress.com/2017/11/17/neo4j-marvel-social-graph-algorithms-community-detection/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stable/tutorial.html#drawing-graph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07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ambridge-intelligence.com/use-cases/cybersecurity/" TargetMode="Externa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cambridge-intelligence.com/use-cases/cybersecurity/" TargetMode="External"/><Relationship Id="rId4" Type="http://schemas.openxmlformats.org/officeDocument/2006/relationships/hyperlink" Target="https://barabasi.com/f/1007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NA@NA.COM" TargetMode="External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.xml"/><Relationship Id="rId5" Type="http://schemas.openxmlformats.org/officeDocument/2006/relationships/hyperlink" Target="mailto:ME@CUSTOMER.NET" TargetMode="External"/><Relationship Id="rId4" Type="http://schemas.openxmlformats.org/officeDocument/2006/relationships/hyperlink" Target="mailto:NONE@NONE.CO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NA@NA.COM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Relationship Id="rId5" Type="http://schemas.openxmlformats.org/officeDocument/2006/relationships/hyperlink" Target="mailto:ME@CUSTOMER.NET" TargetMode="External"/><Relationship Id="rId4" Type="http://schemas.openxmlformats.org/officeDocument/2006/relationships/hyperlink" Target="mailto:NONE@NONE.COM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://cosmicweb.barabasilab.com/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home/kleinber/networks-book/networks-book-ch03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tbgraph.wordpress.com/2017/11/17/neo4j-marvel-social-graph-algorithms-community-detection/" TargetMode="Externa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6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stable/tutorial.html#drawing-graph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researchgate.net/figure/Multilayer-representation-of-different-transportation-networks_fig1_301745908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n.wikipedia.org/wiki/PageRank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30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bgraph.wordpress.com/2018/02/19/paradise-papers-analysis-with-neo4j/" TargetMode="Externa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cambridge-intelligence.com/combos/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lliquid.github.io/homepage/files/ts13_edgebundle.pdf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.png"/><Relationship Id="rId5" Type="http://schemas.openxmlformats.org/officeDocument/2006/relationships/image" Target="../media/image73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barabasi.com/publications" TargetMode="External"/><Relationship Id="rId13" Type="http://schemas.openxmlformats.org/officeDocument/2006/relationships/hyperlink" Target="https://flowingdata.com/category/visualization/network-visualization/" TargetMode="External"/><Relationship Id="rId18" Type="http://schemas.openxmlformats.org/officeDocument/2006/relationships/hyperlink" Target="https://www.d3-graph-gallery.com/network.html" TargetMode="External"/><Relationship Id="rId3" Type="http://schemas.openxmlformats.org/officeDocument/2006/relationships/hyperlink" Target="https://neo4j.com/graph-algorithms-book/" TargetMode="External"/><Relationship Id="rId21" Type="http://schemas.openxmlformats.org/officeDocument/2006/relationships/hyperlink" Target="https://visjs.github.io/vis-network/examples/" TargetMode="External"/><Relationship Id="rId7" Type="http://schemas.openxmlformats.org/officeDocument/2006/relationships/hyperlink" Target="https://www.barabasilab.com/projects" TargetMode="External"/><Relationship Id="rId12" Type="http://schemas.openxmlformats.org/officeDocument/2006/relationships/hyperlink" Target="https://www.data-to-viz.com/graph/network.html" TargetMode="External"/><Relationship Id="rId17" Type="http://schemas.openxmlformats.org/officeDocument/2006/relationships/hyperlink" Target="https://linkurio.us/blog/" TargetMode="External"/><Relationship Id="rId2" Type="http://schemas.openxmlformats.org/officeDocument/2006/relationships/hyperlink" Target="https://www.amazon.com/Networks-Second-Mark-Newman/dp/0198805098" TargetMode="External"/><Relationship Id="rId16" Type="http://schemas.openxmlformats.org/officeDocument/2006/relationships/hyperlink" Target="https://gephi.org/" TargetMode="External"/><Relationship Id="rId20" Type="http://schemas.openxmlformats.org/officeDocument/2006/relationships/hyperlink" Target="https://networkx.github.io/documentation/stable/tutorial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networksciencebook.com/" TargetMode="External"/><Relationship Id="rId11" Type="http://schemas.openxmlformats.org/officeDocument/2006/relationships/hyperlink" Target="https://kateto.net/network-visualization" TargetMode="External"/><Relationship Id="rId5" Type="http://schemas.openxmlformats.org/officeDocument/2006/relationships/hyperlink" Target="https://www.cs.cornell.edu/home/kleinber/networks-book/" TargetMode="External"/><Relationship Id="rId15" Type="http://schemas.openxmlformats.org/officeDocument/2006/relationships/hyperlink" Target="https://www.tomsawyer.com/solutions/graphical/?utm_source=website_nav_rightside&amp;utm_medium=webpage&amp;utm_campaign=websitetracking&amp;utm_content=demonstrations" TargetMode="External"/><Relationship Id="rId23" Type="http://schemas.openxmlformats.org/officeDocument/2006/relationships/hyperlink" Target="https://informationisbeautiful.net/visualizations/dataviz-books/" TargetMode="External"/><Relationship Id="rId10" Type="http://schemas.openxmlformats.org/officeDocument/2006/relationships/hyperlink" Target="https://neo4j.com/developer/tools-graph-visualization/" TargetMode="External"/><Relationship Id="rId19" Type="http://schemas.openxmlformats.org/officeDocument/2006/relationships/hyperlink" Target="https://js.cytoscape.org/" TargetMode="External"/><Relationship Id="rId4" Type="http://schemas.openxmlformats.org/officeDocument/2006/relationships/hyperlink" Target="https://www.amazon.com/Visualizing-Graph-Data-Corey-Lanum/dp/1617293075" TargetMode="External"/><Relationship Id="rId9" Type="http://schemas.openxmlformats.org/officeDocument/2006/relationships/hyperlink" Target="https://neo4j.com/blog/" TargetMode="External"/><Relationship Id="rId14" Type="http://schemas.openxmlformats.org/officeDocument/2006/relationships/hyperlink" Target="https://cambridge-intelligence.com/keylines/why-visualize-networks/" TargetMode="External"/><Relationship Id="rId22" Type="http://schemas.openxmlformats.org/officeDocument/2006/relationships/hyperlink" Target="https://dash-gallery.plotly.host/Portal/?search=%5bn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9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barabasi.com/f/124.pdf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barabasi.com/f/972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202.pdf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iagram&#10;&#10;Description automatically generated">
            <a:extLst>
              <a:ext uri="{FF2B5EF4-FFF2-40B4-BE49-F238E27FC236}">
                <a16:creationId xmlns:a16="http://schemas.microsoft.com/office/drawing/2014/main" id="{EF9459E1-A02C-434C-952A-B57F7D4336F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5" t="11462" r="2075" b="2614"/>
          <a:stretch/>
        </p:blipFill>
        <p:spPr>
          <a:xfrm>
            <a:off x="3568700" y="0"/>
            <a:ext cx="8621713" cy="55975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D58D451-F750-4E3D-A88E-72B43657E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182" y="1260475"/>
            <a:ext cx="5454650" cy="2453661"/>
          </a:xfrm>
        </p:spPr>
        <p:txBody>
          <a:bodyPr/>
          <a:lstStyle/>
          <a:p>
            <a:r>
              <a:rPr lang="en-US" dirty="0"/>
              <a:t>Not All Visualizations are Created Equal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50140C-FEB4-48C1-B969-5C5D64FD0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Julie Fisher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79213E-1342-4D48-A957-34B1B3C33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October 20, 2020</a:t>
            </a:r>
          </a:p>
        </p:txBody>
      </p:sp>
    </p:spTree>
    <p:extLst>
      <p:ext uri="{BB962C8B-B14F-4D97-AF65-F5344CB8AC3E}">
        <p14:creationId xmlns:p14="http://schemas.microsoft.com/office/powerpoint/2010/main" val="44625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6340" r="4355" b="5172"/>
          <a:stretch/>
        </p:blipFill>
        <p:spPr>
          <a:xfrm>
            <a:off x="1558215" y="1225196"/>
            <a:ext cx="3699933" cy="43434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815442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Hierarchical Organization of Modularity in Metabolic Networks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-781" r="-2973" b="781"/>
          <a:stretch/>
        </p:blipFill>
        <p:spPr>
          <a:xfrm>
            <a:off x="6250165" y="1449811"/>
            <a:ext cx="5185481" cy="389752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250165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Neo4j Marvel Social Graph Algorithms Community Detection</a:t>
            </a:r>
            <a:endParaRPr lang="en-US" sz="1600" dirty="0">
              <a:solidFill>
                <a:schemeClr val="bg1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08801"/>
          </a:xfrm>
        </p:spPr>
        <p:txBody>
          <a:bodyPr anchor="t">
            <a:normAutofit/>
          </a:bodyPr>
          <a:lstStyle/>
          <a:p>
            <a:r>
              <a:rPr lang="en-US" dirty="0"/>
              <a:t>Functional Reality</a:t>
            </a:r>
            <a:br>
              <a:rPr lang="en-US" dirty="0"/>
            </a:br>
            <a:r>
              <a:rPr lang="en-US" sz="2400" dirty="0"/>
              <a:t>     Investigation and Exploration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DDD27-31B0-9842-8E03-23FED185B9D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8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" y="1963420"/>
            <a:ext cx="4500489" cy="41910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1281" y="2125069"/>
            <a:ext cx="4991100" cy="38677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04398"/>
          </a:xfrm>
        </p:spPr>
        <p:txBody>
          <a:bodyPr anchor="t">
            <a:normAutofit/>
          </a:bodyPr>
          <a:lstStyle/>
          <a:p>
            <a:r>
              <a:rPr lang="en-US" dirty="0"/>
              <a:t>Investigation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3AFC2-EBA2-EA48-B877-A0210E3031FE}"/>
              </a:ext>
            </a:extLst>
          </p:cNvPr>
          <p:cNvSpPr/>
          <p:nvPr/>
        </p:nvSpPr>
        <p:spPr>
          <a:xfrm>
            <a:off x="792480" y="10400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Targeted and focused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Starts with a small specific node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Expands to related nodes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590365CE-CEF1-FA44-81A2-F6CD5B55D9BB}"/>
              </a:ext>
            </a:extLst>
          </p:cNvPr>
          <p:cNvSpPr/>
          <p:nvPr/>
        </p:nvSpPr>
        <p:spPr>
          <a:xfrm>
            <a:off x="5292969" y="379476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DB92C366-9248-1D44-8F33-4A93DF91428A}"/>
              </a:ext>
            </a:extLst>
          </p:cNvPr>
          <p:cNvSpPr/>
          <p:nvPr/>
        </p:nvSpPr>
        <p:spPr>
          <a:xfrm>
            <a:off x="1249680" y="4460240"/>
            <a:ext cx="1259840" cy="1215430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ABD25-D6B7-4444-940A-13ED658394B9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4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0" t="24" r="-7259" b="-80"/>
          <a:stretch/>
        </p:blipFill>
        <p:spPr>
          <a:xfrm>
            <a:off x="6408420" y="2044700"/>
            <a:ext cx="4991100" cy="41910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9" b="1"/>
          <a:stretch/>
        </p:blipFill>
        <p:spPr>
          <a:xfrm>
            <a:off x="792480" y="2044700"/>
            <a:ext cx="4991100" cy="4191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04398"/>
          </a:xfrm>
        </p:spPr>
        <p:txBody>
          <a:bodyPr anchor="t">
            <a:normAutofit/>
          </a:bodyPr>
          <a:lstStyle/>
          <a:p>
            <a:r>
              <a:rPr lang="en-US" dirty="0"/>
              <a:t>Exploration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3AFC2-EBA2-EA48-B877-A0210E3031FE}"/>
              </a:ext>
            </a:extLst>
          </p:cNvPr>
          <p:cNvSpPr/>
          <p:nvPr/>
        </p:nvSpPr>
        <p:spPr>
          <a:xfrm>
            <a:off x="792480" y="10400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Broad 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 subset of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Investigates patterns in the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46ADA8-651D-1442-A473-20DEEAC88A9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5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User Feedback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Pertinent Elements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2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Basic</a:t>
            </a:r>
            <a:endParaRPr lang="en-US" sz="2400" dirty="0"/>
          </a:p>
        </p:txBody>
      </p:sp>
      <p:pic>
        <p:nvPicPr>
          <p:cNvPr id="9" name="Content Placeholder 8" descr="Chart, radar chart&#10;&#10;Description automatically generated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8771" r="4885" b="7081"/>
          <a:stretch/>
        </p:blipFill>
        <p:spPr>
          <a:xfrm>
            <a:off x="2776866" y="1726279"/>
            <a:ext cx="6028467" cy="388394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98DB8B-92E3-164E-8A4C-DBF4D05EF8B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99CF72-2F4D-D74B-ACAC-83BAC2B9B2AC}"/>
              </a:ext>
            </a:extLst>
          </p:cNvPr>
          <p:cNvSpPr txBox="1">
            <a:spLocks/>
          </p:cNvSpPr>
          <p:nvPr/>
        </p:nvSpPr>
        <p:spPr>
          <a:xfrm>
            <a:off x="2776866" y="5823585"/>
            <a:ext cx="6028467" cy="6821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hlinkClick r:id="rId3"/>
              </a:rPr>
              <a:t>NetworkX: Drawing graphs</a:t>
            </a:r>
            <a:endParaRPr lang="en-US" sz="1800" b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3277D7-AED2-C949-94BA-A0CA7DC83E7B}"/>
              </a:ext>
            </a:extLst>
          </p:cNvPr>
          <p:cNvCxnSpPr>
            <a:cxnSpLocks/>
          </p:cNvCxnSpPr>
          <p:nvPr/>
        </p:nvCxnSpPr>
        <p:spPr>
          <a:xfrm>
            <a:off x="2776866" y="5659120"/>
            <a:ext cx="6028467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15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08237D98-F4F9-2F4F-80AD-7EDC0E218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6" y="3649847"/>
            <a:ext cx="2527027" cy="232647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7A1C47-0BA4-D04D-942D-D39C4FD95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159" y="747418"/>
            <a:ext cx="6116295" cy="4309208"/>
          </a:xfrm>
          <a:prstGeom prst="rect">
            <a:avLst/>
          </a:prstGeom>
        </p:spPr>
      </p:pic>
      <p:pic>
        <p:nvPicPr>
          <p:cNvPr id="19" name="Picture 18" descr="A picture containing small, various, refrigerator, hanging&#10;&#10;Description automatically generated">
            <a:extLst>
              <a:ext uri="{FF2B5EF4-FFF2-40B4-BE49-F238E27FC236}">
                <a16:creationId xmlns:a16="http://schemas.microsoft.com/office/drawing/2014/main" id="{76333CCE-751D-7B45-A76A-023B51DF1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90" y="2685425"/>
            <a:ext cx="2781402" cy="2274165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DEA86C4-8C9E-B44B-B282-833ACFFDA72B}"/>
              </a:ext>
            </a:extLst>
          </p:cNvPr>
          <p:cNvSpPr/>
          <p:nvPr/>
        </p:nvSpPr>
        <p:spPr>
          <a:xfrm rot="20317343">
            <a:off x="2259165" y="3997976"/>
            <a:ext cx="751566" cy="33370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67ED895-B96D-3147-9726-F8E6A0D2B464}"/>
              </a:ext>
            </a:extLst>
          </p:cNvPr>
          <p:cNvSpPr/>
          <p:nvPr/>
        </p:nvSpPr>
        <p:spPr>
          <a:xfrm rot="20428152">
            <a:off x="5194664" y="2926485"/>
            <a:ext cx="751566" cy="33370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F5B1B8D-3816-BA4C-8E29-DDE14DD92E6B}"/>
              </a:ext>
            </a:extLst>
          </p:cNvPr>
          <p:cNvSpPr txBox="1">
            <a:spLocks/>
          </p:cNvSpPr>
          <p:nvPr/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1. Develop Iteratively</a:t>
            </a:r>
          </a:p>
          <a:p>
            <a:r>
              <a:rPr lang="en-US" sz="2400" dirty="0"/>
              <a:t>     Design and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393E9B-5FAE-0E4D-9EF1-46F3B9213C14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04180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2B11F72-4B0B-6548-B0CF-C432B7D997F5}"/>
              </a:ext>
            </a:extLst>
          </p:cNvPr>
          <p:cNvSpPr txBox="1">
            <a:spLocks/>
          </p:cNvSpPr>
          <p:nvPr/>
        </p:nvSpPr>
        <p:spPr>
          <a:xfrm>
            <a:off x="1352549" y="1444341"/>
            <a:ext cx="3426478" cy="2180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37719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User Feedback</a:t>
            </a:r>
          </a:p>
          <a:p>
            <a:pPr marL="285750" indent="-37719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Pertinent Elements</a:t>
            </a:r>
          </a:p>
        </p:txBody>
      </p:sp>
    </p:spTree>
    <p:extLst>
      <p:ext uri="{BB962C8B-B14F-4D97-AF65-F5344CB8AC3E}">
        <p14:creationId xmlns:p14="http://schemas.microsoft.com/office/powerpoint/2010/main" val="12902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1a. User Feedback</a:t>
            </a:r>
          </a:p>
        </p:txBody>
      </p:sp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56EEF640-389C-4649-A533-2C00362F6D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2281"/>
          <a:stretch/>
        </p:blipFill>
        <p:spPr>
          <a:xfrm>
            <a:off x="6223001" y="1670413"/>
            <a:ext cx="5468937" cy="355962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26488-73F7-7149-B362-8DD4587BFA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b="0" dirty="0"/>
              <a:t>Single connection to phone number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E4C91-2040-8E4D-AC96-042B2F07CC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Different types of connection to phone number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45A891-AF72-9942-AA29-775F4C4CD9FD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Placeholder 12" descr="Diagram&#10;&#10;Description automatically generated">
            <a:extLst>
              <a:ext uri="{FF2B5EF4-FFF2-40B4-BE49-F238E27FC236}">
                <a16:creationId xmlns:a16="http://schemas.microsoft.com/office/drawing/2014/main" id="{62B18F70-C779-6744-9C03-6CECBC3D21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r="709"/>
          <a:stretch/>
        </p:blipFill>
        <p:spPr>
          <a:xfrm>
            <a:off x="517321" y="1810212"/>
            <a:ext cx="5488908" cy="3240299"/>
          </a:xfrm>
        </p:spPr>
      </p:pic>
    </p:spTree>
    <p:extLst>
      <p:ext uri="{BB962C8B-B14F-4D97-AF65-F5344CB8AC3E}">
        <p14:creationId xmlns:p14="http://schemas.microsoft.com/office/powerpoint/2010/main" val="361003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1b. Pertinent Elements</a:t>
            </a:r>
          </a:p>
        </p:txBody>
      </p:sp>
      <p:pic>
        <p:nvPicPr>
          <p:cNvPr id="15" name="Picture Placeholder 14" descr="Chart, scatter chart&#10;&#10;Description automatically generated">
            <a:extLst>
              <a:ext uri="{FF2B5EF4-FFF2-40B4-BE49-F238E27FC236}">
                <a16:creationId xmlns:a16="http://schemas.microsoft.com/office/drawing/2014/main" id="{0692C74D-797C-B34D-BCE1-D5B5C3A50D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32968" r="4233" b="24827"/>
          <a:stretch/>
        </p:blipFill>
        <p:spPr>
          <a:xfrm>
            <a:off x="500062" y="2023252"/>
            <a:ext cx="3566434" cy="2600159"/>
          </a:xfrm>
        </p:spPr>
      </p:pic>
      <p:pic>
        <p:nvPicPr>
          <p:cNvPr id="17" name="Picture Placeholder 16" descr="Diagram&#10;&#10;Description automatically generated">
            <a:extLst>
              <a:ext uri="{FF2B5EF4-FFF2-40B4-BE49-F238E27FC236}">
                <a16:creationId xmlns:a16="http://schemas.microsoft.com/office/drawing/2014/main" id="{79897BE8-225E-974F-B6A3-D1574A5E098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r="3947" b="1083"/>
          <a:stretch/>
        </p:blipFill>
        <p:spPr>
          <a:xfrm>
            <a:off x="4314826" y="1759092"/>
            <a:ext cx="3562350" cy="3128479"/>
          </a:xfrm>
        </p:spPr>
      </p:pic>
      <p:pic>
        <p:nvPicPr>
          <p:cNvPr id="19" name="Picture Placeholder 18" descr="Diagram&#10;&#10;Description automatically generated">
            <a:extLst>
              <a:ext uri="{FF2B5EF4-FFF2-40B4-BE49-F238E27FC236}">
                <a16:creationId xmlns:a16="http://schemas.microsoft.com/office/drawing/2014/main" id="{726D398C-09C8-E542-9172-A9B102260DE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t="1072" b="907"/>
          <a:stretch/>
        </p:blipFill>
        <p:spPr>
          <a:xfrm>
            <a:off x="8125506" y="1617462"/>
            <a:ext cx="3566432" cy="34117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26488-73F7-7149-B362-8DD4587BFA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800" b="0" dirty="0"/>
              <a:t>Undifferentiated nodes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746887-7D3D-6342-B84C-5508F84C5F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Icon differentiated nodes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CC784A0-388D-4940-AE8B-04F415FF96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/>
              <a:t>Icon differentiated nodes and </a:t>
            </a:r>
          </a:p>
          <a:p>
            <a:r>
              <a:rPr lang="en-US" sz="1800" b="0" dirty="0"/>
              <a:t>color-coded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839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Case Study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3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br>
              <a:rPr lang="en-US" dirty="0"/>
            </a:br>
            <a:r>
              <a:rPr lang="en-US" sz="2400" dirty="0"/>
              <a:t>     Terminology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269" y="1448899"/>
            <a:ext cx="6287461" cy="4674913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2698C8-A501-4349-A8C7-F71EE59AF9A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B52479-F4E0-7548-A37F-7D7EBAB93A03}"/>
              </a:ext>
            </a:extLst>
          </p:cNvPr>
          <p:cNvSpPr txBox="1"/>
          <p:nvPr/>
        </p:nvSpPr>
        <p:spPr>
          <a:xfrm>
            <a:off x="5486399" y="3575792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BE3B6-0BC9-8242-AB7D-FAFCF4E0BA5B}"/>
              </a:ext>
            </a:extLst>
          </p:cNvPr>
          <p:cNvSpPr txBox="1"/>
          <p:nvPr/>
        </p:nvSpPr>
        <p:spPr>
          <a:xfrm>
            <a:off x="3758896" y="4883930"/>
            <a:ext cx="28232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Clint</a:t>
            </a:r>
            <a:endParaRPr lang="en-US" sz="1000" dirty="0">
              <a:cs typeface="Georg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59024-BE9F-7C41-8117-759903B9103B}"/>
              </a:ext>
            </a:extLst>
          </p:cNvPr>
          <p:cNvSpPr txBox="1"/>
          <p:nvPr/>
        </p:nvSpPr>
        <p:spPr>
          <a:xfrm>
            <a:off x="6037654" y="4883930"/>
            <a:ext cx="34073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Steve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64CD7-C9E2-6C4A-82DC-FD489DC60FBF}"/>
              </a:ext>
            </a:extLst>
          </p:cNvPr>
          <p:cNvSpPr txBox="1"/>
          <p:nvPr/>
        </p:nvSpPr>
        <p:spPr>
          <a:xfrm>
            <a:off x="3323869" y="2052908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30AD9-6BF1-7D40-95D1-9D6930DE5C42}"/>
              </a:ext>
            </a:extLst>
          </p:cNvPr>
          <p:cNvSpPr txBox="1"/>
          <p:nvPr/>
        </p:nvSpPr>
        <p:spPr>
          <a:xfrm>
            <a:off x="8115050" y="4883930"/>
            <a:ext cx="368627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Peggy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EC959-4232-3745-BA1A-73510EA21FA4}"/>
              </a:ext>
            </a:extLst>
          </p:cNvPr>
          <p:cNvSpPr txBox="1"/>
          <p:nvPr/>
        </p:nvSpPr>
        <p:spPr>
          <a:xfrm>
            <a:off x="6378388" y="2052908"/>
            <a:ext cx="2896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Tony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4512B-108D-E44F-8771-5CB66CABD990}"/>
              </a:ext>
            </a:extLst>
          </p:cNvPr>
          <p:cNvSpPr txBox="1"/>
          <p:nvPr/>
        </p:nvSpPr>
        <p:spPr>
          <a:xfrm>
            <a:off x="7749737" y="2052908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C9AE1-28C9-4E4B-868B-8FFF0F7ECD37}"/>
              </a:ext>
            </a:extLst>
          </p:cNvPr>
          <p:cNvSpPr txBox="1"/>
          <p:nvPr/>
        </p:nvSpPr>
        <p:spPr>
          <a:xfrm rot="2887944">
            <a:off x="5506767" y="4633837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6DA34-233E-1943-9891-C1C76C5E80A9}"/>
              </a:ext>
            </a:extLst>
          </p:cNvPr>
          <p:cNvSpPr txBox="1"/>
          <p:nvPr/>
        </p:nvSpPr>
        <p:spPr>
          <a:xfrm rot="2501819">
            <a:off x="4443844" y="3023396"/>
            <a:ext cx="670312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Keeps tabs</a:t>
            </a:r>
            <a:endParaRPr lang="en-US" sz="1000" dirty="0">
              <a:cs typeface="Georg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B51C6-DA46-4442-91F4-566EF80763CF}"/>
              </a:ext>
            </a:extLst>
          </p:cNvPr>
          <p:cNvSpPr txBox="1"/>
          <p:nvPr/>
        </p:nvSpPr>
        <p:spPr>
          <a:xfrm rot="5400000">
            <a:off x="3578108" y="3957926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77DEE-26BE-B046-AEE4-5E766E6AC732}"/>
              </a:ext>
            </a:extLst>
          </p:cNvPr>
          <p:cNvSpPr txBox="1"/>
          <p:nvPr/>
        </p:nvSpPr>
        <p:spPr>
          <a:xfrm>
            <a:off x="4875138" y="5260443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662AB-6CC2-B349-BE99-E75535E2477A}"/>
              </a:ext>
            </a:extLst>
          </p:cNvPr>
          <p:cNvSpPr txBox="1"/>
          <p:nvPr/>
        </p:nvSpPr>
        <p:spPr>
          <a:xfrm>
            <a:off x="4862128" y="2382101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307E0-E305-1242-8433-91F69255CEF7}"/>
              </a:ext>
            </a:extLst>
          </p:cNvPr>
          <p:cNvSpPr txBox="1"/>
          <p:nvPr/>
        </p:nvSpPr>
        <p:spPr>
          <a:xfrm>
            <a:off x="7292131" y="5262512"/>
            <a:ext cx="48365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Inspires</a:t>
            </a:r>
            <a:endParaRPr lang="en-US" sz="1000" dirty="0">
              <a:cs typeface="Georg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1340D-2B18-474B-B0A1-4C673B3B3224}"/>
              </a:ext>
            </a:extLst>
          </p:cNvPr>
          <p:cNvSpPr txBox="1"/>
          <p:nvPr/>
        </p:nvSpPr>
        <p:spPr>
          <a:xfrm>
            <a:off x="7250069" y="2382101"/>
            <a:ext cx="56778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Manages</a:t>
            </a:r>
            <a:endParaRPr lang="en-US" sz="1000" dirty="0">
              <a:cs typeface="Georg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BC5B7A-D2E0-5145-B19F-A629B6D20316}"/>
              </a:ext>
            </a:extLst>
          </p:cNvPr>
          <p:cNvSpPr txBox="1"/>
          <p:nvPr/>
        </p:nvSpPr>
        <p:spPr>
          <a:xfrm rot="5400000">
            <a:off x="6500826" y="4088360"/>
            <a:ext cx="56521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Tolerates</a:t>
            </a:r>
            <a:endParaRPr lang="en-US" sz="1000" dirty="0">
              <a:cs typeface="Georg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E319D2-CBB8-2B4E-9F08-D533A0B7DC5F}"/>
              </a:ext>
            </a:extLst>
          </p:cNvPr>
          <p:cNvSpPr txBox="1"/>
          <p:nvPr/>
        </p:nvSpPr>
        <p:spPr>
          <a:xfrm rot="18853460">
            <a:off x="4205886" y="4614895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355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0365" y="1228554"/>
            <a:ext cx="3679823" cy="434004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537536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Network-based approach to prediction and population-based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validation of in silico drug repurposing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716" y="1836881"/>
            <a:ext cx="5605085" cy="31842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096001" y="5569123"/>
            <a:ext cx="5554800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Visualizing cyber threat intelligence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48640"/>
          </a:xfrm>
        </p:spPr>
        <p:txBody>
          <a:bodyPr anchor="t">
            <a:normAutofit/>
          </a:bodyPr>
          <a:lstStyle/>
          <a:p>
            <a:r>
              <a:rPr lang="en-US" dirty="0"/>
              <a:t>2. Determine Use Case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344A29-E90B-284D-BD18-48A32A9BAF9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90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FDFC4B4-0FBE-1B43-9114-58DF035D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E5C9-9B64-1943-AF02-E58E5F5D53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Buy 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21626-E544-2A4D-9AF5-4467CCF912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Use Phone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B59EDF-C046-B448-B2D9-1CE5E00EA7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/>
              <a:t>Break Phone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4E2A6B-DF9E-4640-840A-C35BE6EAFE1D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r="1300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Call center">
            <a:extLst>
              <a:ext uri="{FF2B5EF4-FFF2-40B4-BE49-F238E27FC236}">
                <a16:creationId xmlns:a16="http://schemas.microsoft.com/office/drawing/2014/main" id="{D6ACB5C6-D011-2D43-8AB9-03A99FA13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2910" y="1788943"/>
            <a:ext cx="3166179" cy="3166179"/>
          </a:xfrm>
          <a:prstGeom prst="rect">
            <a:avLst/>
          </a:prstGeom>
        </p:spPr>
      </p:pic>
      <p:pic>
        <p:nvPicPr>
          <p:cNvPr id="20" name="Picture Placeholder 19" descr="Smart Phone">
            <a:extLst>
              <a:ext uri="{FF2B5EF4-FFF2-40B4-BE49-F238E27FC236}">
                <a16:creationId xmlns:a16="http://schemas.microsoft.com/office/drawing/2014/main" id="{0F1C59B2-E59C-3743-8206-4043B124112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29" t="2525" r="529" b="3698"/>
          <a:stretch/>
        </p:blipFill>
        <p:spPr>
          <a:xfrm>
            <a:off x="500061" y="1610591"/>
            <a:ext cx="3562350" cy="3341105"/>
          </a:xfrm>
        </p:spPr>
      </p:pic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1D85B249-78B9-4649-849B-EA2E5AB96486}"/>
              </a:ext>
            </a:extLst>
          </p:cNvPr>
          <p:cNvSpPr/>
          <p:nvPr/>
        </p:nvSpPr>
        <p:spPr>
          <a:xfrm>
            <a:off x="7433496" y="316484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2813A50D-AD6A-DB4C-B14E-ED444B5B3D55}"/>
              </a:ext>
            </a:extLst>
          </p:cNvPr>
          <p:cNvSpPr/>
          <p:nvPr/>
        </p:nvSpPr>
        <p:spPr>
          <a:xfrm>
            <a:off x="3740670" y="316484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088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2. Use Case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469513-494B-BF41-B8A1-719EA43AC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5777" y="1219200"/>
            <a:ext cx="3405200" cy="4016147"/>
          </a:xfrm>
          <a:prstGeom prst="rect">
            <a:avLst/>
          </a:prstGeom>
          <a:noFill/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BE93BD6-D305-7F4B-B4C3-D0D2DA951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8202" y="1573654"/>
            <a:ext cx="5821595" cy="3307237"/>
          </a:xfrm>
          <a:prstGeom prst="rect">
            <a:avLst/>
          </a:prstGeom>
          <a:noFill/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C1C6CF8-4C3E-F241-893C-A8E347612255}"/>
              </a:ext>
            </a:extLst>
          </p:cNvPr>
          <p:cNvSpPr txBox="1">
            <a:spLocks/>
          </p:cNvSpPr>
          <p:nvPr/>
        </p:nvSpPr>
        <p:spPr>
          <a:xfrm>
            <a:off x="364746" y="5535857"/>
            <a:ext cx="5734255" cy="6821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hlinkClick r:id="rId4"/>
              </a:rPr>
              <a:t>Network-based approach to prediction and population-based</a:t>
            </a:r>
          </a:p>
          <a:p>
            <a:r>
              <a:rPr lang="en-US" sz="1800" b="0" dirty="0">
                <a:hlinkClick r:id="rId4"/>
              </a:rPr>
              <a:t> validation of in silico drug repurposing</a:t>
            </a:r>
            <a:endParaRPr lang="en-US" sz="1800" b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4CA265F-2F1A-A949-81F1-4CE2FCD23861}"/>
              </a:ext>
            </a:extLst>
          </p:cNvPr>
          <p:cNvSpPr txBox="1">
            <a:spLocks/>
          </p:cNvSpPr>
          <p:nvPr/>
        </p:nvSpPr>
        <p:spPr>
          <a:xfrm>
            <a:off x="6223001" y="5535857"/>
            <a:ext cx="5471999" cy="68215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hlinkClick r:id="rId5"/>
              </a:rPr>
              <a:t>Visualizing cyber threat intelligence</a:t>
            </a:r>
            <a:endParaRPr lang="en-US" sz="1800" b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4429EE-FA85-2146-9FEA-B447D021B7F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7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733C7E-6FA7-4A53-821D-BD971044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1463795"/>
            <a:ext cx="11082338" cy="47068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68EBE0-CDC5-844B-B4EF-D206A223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874779"/>
          </a:xfrm>
        </p:spPr>
        <p:txBody>
          <a:bodyPr anchor="t">
            <a:normAutofit fontScale="90000"/>
          </a:bodyPr>
          <a:lstStyle/>
          <a:p>
            <a:r>
              <a:rPr lang="en-US" sz="3600" dirty="0"/>
              <a:t>Case Study – Claim Adjudication</a:t>
            </a:r>
            <a:br>
              <a:rPr lang="en-US" dirty="0"/>
            </a:br>
            <a:r>
              <a:rPr lang="en-US" dirty="0"/>
              <a:t>     </a:t>
            </a:r>
            <a:r>
              <a:rPr lang="en-US" sz="2700" dirty="0"/>
              <a:t>Tabular Data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867E1-BF02-DD4B-A4E2-723EA727AD44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43156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4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6D844-AFA2-4B77-B743-7084031F5555}"/>
              </a:ext>
            </a:extLst>
          </p:cNvPr>
          <p:cNvSpPr txBox="1"/>
          <p:nvPr/>
        </p:nvSpPr>
        <p:spPr>
          <a:xfrm>
            <a:off x="816487" y="1471442"/>
            <a:ext cx="7410882" cy="1985159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 algn="l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Sorting by a single data type: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Difficult to see patterns across multiple data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alibri Light"/>
                <a:cs typeface="Calibri Light"/>
              </a:rPr>
              <a:t>Which rows have a cell phone number that matches another row’s home phone number?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Difficult to see how strongly two claims are connected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alibri Light"/>
                <a:cs typeface="Calibri Light"/>
              </a:rPr>
              <a:t>Which rows share 2 connections?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3072A-FBB3-4EFA-93CF-563496103EF3}"/>
              </a:ext>
            </a:extLst>
          </p:cNvPr>
          <p:cNvSpPr txBox="1"/>
          <p:nvPr/>
        </p:nvSpPr>
        <p:spPr>
          <a:xfrm>
            <a:off x="2317796" y="2571290"/>
            <a:ext cx="274319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>
                <a:latin typeface="Calibri Light"/>
              </a:rPr>
              <a:t>Rows 1 and 2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​</a:t>
            </a:r>
            <a:endParaRPr lang="en-US" sz="1000" dirty="0"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F0F93-44F9-499F-BD04-086E1C20E51C}"/>
              </a:ext>
            </a:extLst>
          </p:cNvPr>
          <p:cNvSpPr txBox="1"/>
          <p:nvPr/>
        </p:nvSpPr>
        <p:spPr>
          <a:xfrm>
            <a:off x="2315987" y="3418839"/>
            <a:ext cx="441188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>
                <a:latin typeface="Calibri Light"/>
              </a:rPr>
              <a:t>Rows 1 and 4 share IP and email</a:t>
            </a:r>
            <a:endParaRPr lang="en-US" sz="1000" dirty="0">
              <a:cs typeface="Georgia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A80F56-39CD-8E49-80CC-EBA6CCE3A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43723"/>
              </p:ext>
            </p:extLst>
          </p:nvPr>
        </p:nvGraphicFramePr>
        <p:xfrm>
          <a:off x="1263258" y="4196755"/>
          <a:ext cx="8744455" cy="1860487"/>
        </p:xfrm>
        <a:graphic>
          <a:graphicData uri="http://schemas.openxmlformats.org/drawingml/2006/table">
            <a:tbl>
              <a:tblPr/>
              <a:tblGrid>
                <a:gridCol w="627887">
                  <a:extLst>
                    <a:ext uri="{9D8B030D-6E8A-4147-A177-3AD203B41FA5}">
                      <a16:colId xmlns:a16="http://schemas.microsoft.com/office/drawing/2014/main" val="2344144443"/>
                    </a:ext>
                  </a:extLst>
                </a:gridCol>
                <a:gridCol w="987137">
                  <a:extLst>
                    <a:ext uri="{9D8B030D-6E8A-4147-A177-3AD203B41FA5}">
                      <a16:colId xmlns:a16="http://schemas.microsoft.com/office/drawing/2014/main" val="3918020222"/>
                    </a:ext>
                  </a:extLst>
                </a:gridCol>
                <a:gridCol w="1236518">
                  <a:extLst>
                    <a:ext uri="{9D8B030D-6E8A-4147-A177-3AD203B41FA5}">
                      <a16:colId xmlns:a16="http://schemas.microsoft.com/office/drawing/2014/main" val="1028438475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1649152064"/>
                    </a:ext>
                  </a:extLst>
                </a:gridCol>
                <a:gridCol w="1859973">
                  <a:extLst>
                    <a:ext uri="{9D8B030D-6E8A-4147-A177-3AD203B41FA5}">
                      <a16:colId xmlns:a16="http://schemas.microsoft.com/office/drawing/2014/main" val="1906349426"/>
                    </a:ext>
                  </a:extLst>
                </a:gridCol>
                <a:gridCol w="1298864">
                  <a:extLst>
                    <a:ext uri="{9D8B030D-6E8A-4147-A177-3AD203B41FA5}">
                      <a16:colId xmlns:a16="http://schemas.microsoft.com/office/drawing/2014/main" val="1092299298"/>
                    </a:ext>
                  </a:extLst>
                </a:gridCol>
                <a:gridCol w="1279349">
                  <a:extLst>
                    <a:ext uri="{9D8B030D-6E8A-4147-A177-3AD203B41FA5}">
                      <a16:colId xmlns:a16="http://schemas.microsoft.com/office/drawing/2014/main" val="1014361788"/>
                    </a:ext>
                  </a:extLst>
                </a:gridCol>
              </a:tblGrid>
              <a:tr h="4066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Row #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Claim ID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Cell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Loss Description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Email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172B4D"/>
                          </a:solidFill>
                          <a:effectLst/>
                        </a:rPr>
                        <a:t>IP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Home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1617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65478912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cracked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1.1.1.1, 5.5.5.5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14881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32198745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all damaged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4"/>
                        </a:rPr>
                        <a:t>NONE@NONE.COM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2.2.2.2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634181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74125896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broken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3B73AF"/>
                          </a:solidFill>
                          <a:effectLst/>
                          <a:hlinkClick r:id="rId5"/>
                        </a:rPr>
                        <a:t>ME@CUSTOMER.NET</a:t>
                      </a:r>
                      <a:endParaRPr lang="en-US" sz="14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83395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36925814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lost it in the park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56390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56B89C-F16F-AD4D-9B1A-951F38B48B0E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BBB0F4-26EA-D448-9AB8-BD2FDA593D03}"/>
              </a:ext>
            </a:extLst>
          </p:cNvPr>
          <p:cNvSpPr txBox="1">
            <a:spLocks/>
          </p:cNvSpPr>
          <p:nvPr/>
        </p:nvSpPr>
        <p:spPr>
          <a:xfrm>
            <a:off x="500063" y="449141"/>
            <a:ext cx="11191875" cy="102230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sz="3300" dirty="0"/>
              <a:t>Challenge</a:t>
            </a:r>
          </a:p>
          <a:p>
            <a:r>
              <a:rPr lang="en-US" sz="2700" dirty="0"/>
              <a:t>     </a:t>
            </a:r>
            <a:r>
              <a:rPr lang="en-US" sz="2500" dirty="0"/>
              <a:t>People Processing Power</a:t>
            </a:r>
          </a:p>
        </p:txBody>
      </p:sp>
    </p:spTree>
    <p:extLst>
      <p:ext uri="{BB962C8B-B14F-4D97-AF65-F5344CB8AC3E}">
        <p14:creationId xmlns:p14="http://schemas.microsoft.com/office/powerpoint/2010/main" val="386918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8EBE0-CDC5-844B-B4EF-D206A223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874779"/>
          </a:xfrm>
        </p:spPr>
        <p:txBody>
          <a:bodyPr anchor="t">
            <a:normAutofit/>
          </a:bodyPr>
          <a:lstStyle/>
          <a:p>
            <a:r>
              <a:rPr lang="en-US" dirty="0"/>
              <a:t>Tabular to Visual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8887EA-C9EF-3240-B522-AD1030F908D1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96E15C2-3196-BC41-B26B-4A25D813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657" y="1099455"/>
            <a:ext cx="9813410" cy="457578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77C3A-D163-7B47-9205-64BADAB9FE8E}"/>
              </a:ext>
            </a:extLst>
          </p:cNvPr>
          <p:cNvGraphicFramePr>
            <a:graphicFrameLocks noGrp="1"/>
          </p:cNvGraphicFramePr>
          <p:nvPr/>
        </p:nvGraphicFramePr>
        <p:xfrm>
          <a:off x="3654287" y="4928641"/>
          <a:ext cx="8110330" cy="1408739"/>
        </p:xfrm>
        <a:graphic>
          <a:graphicData uri="http://schemas.openxmlformats.org/drawingml/2006/table">
            <a:tbl>
              <a:tblPr/>
              <a:tblGrid>
                <a:gridCol w="1431235">
                  <a:extLst>
                    <a:ext uri="{9D8B030D-6E8A-4147-A177-3AD203B41FA5}">
                      <a16:colId xmlns:a16="http://schemas.microsoft.com/office/drawing/2014/main" val="3918020222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1028438475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1649152064"/>
                    </a:ext>
                  </a:extLst>
                </a:gridCol>
                <a:gridCol w="1798983">
                  <a:extLst>
                    <a:ext uri="{9D8B030D-6E8A-4147-A177-3AD203B41FA5}">
                      <a16:colId xmlns:a16="http://schemas.microsoft.com/office/drawing/2014/main" val="1906349426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1092299298"/>
                    </a:ext>
                  </a:extLst>
                </a:gridCol>
                <a:gridCol w="1155264">
                  <a:extLst>
                    <a:ext uri="{9D8B030D-6E8A-4147-A177-3AD203B41FA5}">
                      <a16:colId xmlns:a16="http://schemas.microsoft.com/office/drawing/2014/main" val="1014361788"/>
                    </a:ext>
                  </a:extLst>
                </a:gridCol>
              </a:tblGrid>
              <a:tr h="30789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Claim ID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Cell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Loss Description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Email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rgbClr val="172B4D"/>
                          </a:solidFill>
                          <a:effectLst/>
                        </a:rPr>
                        <a:t>IP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Home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1617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65478912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cracked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1.1.1.1, 5.5.5.5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14881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32198745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all damaged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4"/>
                        </a:rPr>
                        <a:t>NONE@NONE.COM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2.2.2.2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634181"/>
                  </a:ext>
                </a:extLst>
              </a:tr>
              <a:tr h="26301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74125896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broken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solidFill>
                            <a:srgbClr val="3B73AF"/>
                          </a:solidFill>
                          <a:effectLst/>
                          <a:hlinkClick r:id="rId5"/>
                        </a:rPr>
                        <a:t>ME@CUSTOMER.NET</a:t>
                      </a:r>
                      <a:endParaRPr lang="en-US" sz="12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83395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36925814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lost it in the park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56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41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Expand 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Filter 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Filter relationships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Hide data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9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3. Limit Data</a:t>
            </a:r>
          </a:p>
        </p:txBody>
      </p: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E3469513-494B-BF41-B8A1-719EA43AC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" b="14474"/>
          <a:stretch/>
        </p:blipFill>
        <p:spPr>
          <a:xfrm>
            <a:off x="770357" y="1219200"/>
            <a:ext cx="4936040" cy="4016147"/>
          </a:xfrm>
          <a:prstGeom prst="rect">
            <a:avLst/>
          </a:prstGeom>
          <a:noFill/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BE93BD6-D305-7F4B-B4C3-D0D2DA951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" b="879"/>
          <a:stretch/>
        </p:blipFill>
        <p:spPr>
          <a:xfrm>
            <a:off x="6048202" y="1426999"/>
            <a:ext cx="5821595" cy="3600548"/>
          </a:xfrm>
          <a:prstGeom prst="rect">
            <a:avLst/>
          </a:prstGeom>
          <a:noFill/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C1C6CF8-4C3E-F241-893C-A8E347612255}"/>
              </a:ext>
            </a:extLst>
          </p:cNvPr>
          <p:cNvSpPr txBox="1">
            <a:spLocks/>
          </p:cNvSpPr>
          <p:nvPr/>
        </p:nvSpPr>
        <p:spPr>
          <a:xfrm>
            <a:off x="500063" y="5535857"/>
            <a:ext cx="5471999" cy="6821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IP Addresses – Size: Betweenness Centrality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4CA265F-2F1A-A949-81F1-4CE2FCD23861}"/>
              </a:ext>
            </a:extLst>
          </p:cNvPr>
          <p:cNvSpPr txBox="1">
            <a:spLocks/>
          </p:cNvSpPr>
          <p:nvPr/>
        </p:nvSpPr>
        <p:spPr>
          <a:xfrm>
            <a:off x="6223001" y="5535857"/>
            <a:ext cx="5471999" cy="6821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Account and Device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4429EE-FA85-2146-9FEA-B447D021B7F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03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Show Everything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58293-31A1-5D48-830D-6414B8DD69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One Week of Claims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464DDA-DC5A-1949-BC82-11EEAF6B372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Organized Fraud Ring</a:t>
            </a:r>
          </a:p>
        </p:txBody>
      </p:sp>
      <p:pic>
        <p:nvPicPr>
          <p:cNvPr id="9" name="Content Placeholder 7" descr="A picture containing outdoor, umbrella, person, looking&#10;&#10;Description automatically generated">
            <a:extLst>
              <a:ext uri="{FF2B5EF4-FFF2-40B4-BE49-F238E27FC236}">
                <a16:creationId xmlns:a16="http://schemas.microsoft.com/office/drawing/2014/main" id="{CBE93BD6-D305-7F4B-B4C3-D0D2DA95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87" y="1325667"/>
            <a:ext cx="4029761" cy="3987621"/>
          </a:xfrm>
          <a:prstGeom prst="rect">
            <a:avLst/>
          </a:prstGeom>
        </p:spPr>
      </p:pic>
      <p:pic>
        <p:nvPicPr>
          <p:cNvPr id="15" name="Picture 14" descr="A picture containing cake, indoor, table, sitting&#10;&#10;Description generated with very high confidence">
            <a:extLst>
              <a:ext uri="{FF2B5EF4-FFF2-40B4-BE49-F238E27FC236}">
                <a16:creationId xmlns:a16="http://schemas.microsoft.com/office/drawing/2014/main" id="{4E81B28C-0C31-5142-82CE-0599E34A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1940" r="10002" b="8578"/>
          <a:stretch/>
        </p:blipFill>
        <p:spPr>
          <a:xfrm>
            <a:off x="6945561" y="1325667"/>
            <a:ext cx="4037399" cy="398761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15CDF2-E05C-4045-BB30-18C5C92A713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2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Expand Interesting Nodes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2FB323D-6FCD-6942-A9A1-E94725DB363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" b="2256"/>
          <a:stretch/>
        </p:blipFill>
        <p:spPr>
          <a:xfrm>
            <a:off x="1079222" y="1311979"/>
            <a:ext cx="4249521" cy="3958701"/>
          </a:xfrm>
        </p:spPr>
      </p:pic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DBF01830-8DD5-584A-B832-D13C2F67B86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" b="14929"/>
          <a:stretch/>
        </p:blipFill>
        <p:spPr>
          <a:xfrm>
            <a:off x="6793902" y="1310448"/>
            <a:ext cx="4360916" cy="396023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Single node or bimodal node group start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Expand interesting node(s)</a:t>
            </a:r>
            <a:endParaRPr lang="en-US" b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AAAFF2-AB2E-6441-8389-0AD65FC571D0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630757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0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smic_web_vid.mov" descr="cosmic_web_vid.mov">
            <a:hlinkClick r:id="" action="ppaction://media"/>
            <a:extLst>
              <a:ext uri="{FF2B5EF4-FFF2-40B4-BE49-F238E27FC236}">
                <a16:creationId xmlns:a16="http://schemas.microsoft.com/office/drawing/2014/main" id="{E0C64F67-ACCC-0F40-A7A8-3DF6A5E2F8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69" r="5441" b="-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E7B6CE-742C-4C4F-B11C-0BCE8CC7EDC1}"/>
              </a:ext>
            </a:extLst>
          </p:cNvPr>
          <p:cNvSpPr txBox="1"/>
          <p:nvPr/>
        </p:nvSpPr>
        <p:spPr>
          <a:xfrm>
            <a:off x="198782" y="6108405"/>
            <a:ext cx="1948070" cy="20005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cs typeface="Georg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http://cosmicweb.barabasilab.com/</a:t>
            </a:r>
            <a:endParaRPr lang="en-US" sz="1000" b="1" dirty="0">
              <a:solidFill>
                <a:schemeClr val="bg1"/>
              </a:solidFill>
              <a:cs typeface="Georgi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C80AF8-7560-8A46-9821-1ADAF3BD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We Want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The Cosmic Web</a:t>
            </a:r>
          </a:p>
        </p:txBody>
      </p:sp>
    </p:spTree>
    <p:extLst>
      <p:ext uri="{BB962C8B-B14F-4D97-AF65-F5344CB8AC3E}">
        <p14:creationId xmlns:p14="http://schemas.microsoft.com/office/powerpoint/2010/main" val="15337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Filter Nodes</a:t>
            </a:r>
          </a:p>
        </p:txBody>
      </p:sp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" b="14929"/>
          <a:stretch/>
        </p:blipFill>
        <p:spPr>
          <a:xfrm>
            <a:off x="883143" y="1051034"/>
            <a:ext cx="4666317" cy="4219646"/>
          </a:xfrm>
        </p:spPr>
      </p:pic>
      <p:pic>
        <p:nvPicPr>
          <p:cNvPr id="12" name="Picture Placeholder 11" descr="Diagram&#10;&#10;Description automatically generated">
            <a:extLst>
              <a:ext uri="{FF2B5EF4-FFF2-40B4-BE49-F238E27FC236}">
                <a16:creationId xmlns:a16="http://schemas.microsoft.com/office/drawing/2014/main" id="{573E6FA5-BD47-1A48-A367-58B006F2D6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r="9548" b="1983"/>
          <a:stretch/>
        </p:blipFill>
        <p:spPr>
          <a:xfrm>
            <a:off x="6223001" y="1423561"/>
            <a:ext cx="5468936" cy="384711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Expanded free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Filtered to email addresses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D0F5DDD-D42D-B041-95D6-FEC3B59F9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7" t="45783" r="16728" b="16083"/>
          <a:stretch/>
        </p:blipFill>
        <p:spPr>
          <a:xfrm>
            <a:off x="5821890" y="526093"/>
            <a:ext cx="5911710" cy="3323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Filter Relationships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7E6F156-FF93-C041-B927-8BD19F4A1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 t="9021" r="18949" b="54635"/>
          <a:stretch/>
        </p:blipFill>
        <p:spPr>
          <a:xfrm>
            <a:off x="313947" y="2814320"/>
            <a:ext cx="5792214" cy="3213919"/>
          </a:xfr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5260C9-77DB-AB41-81A3-6345A81B41EF}"/>
              </a:ext>
            </a:extLst>
          </p:cNvPr>
          <p:cNvSpPr txBox="1"/>
          <p:nvPr/>
        </p:nvSpPr>
        <p:spPr>
          <a:xfrm>
            <a:off x="6371994" y="4115902"/>
            <a:ext cx="5200246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Networks, Crowds, and Markets: Reasoning about a Highly Connected World – Chapter 3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95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Hide Unwanted Data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496999" y="1233984"/>
            <a:ext cx="7250305" cy="228600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73E6FA5-BD47-1A48-A367-58B006F2D6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" b="3295"/>
          <a:stretch/>
        </p:blipFill>
        <p:spPr>
          <a:xfrm>
            <a:off x="4424552" y="3620941"/>
            <a:ext cx="6748272" cy="228680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43014"/>
            <a:ext cx="10675825" cy="283724"/>
          </a:xfrm>
        </p:spPr>
        <p:txBody>
          <a:bodyPr/>
          <a:lstStyle/>
          <a:p>
            <a:r>
              <a:rPr lang="en-US" sz="1600" b="0" dirty="0"/>
              <a:t>Full string of connected devices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r"/>
            <a:r>
              <a:rPr lang="en-US" sz="1600" b="0" dirty="0"/>
              <a:t>Streamlined string of connected devices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04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Relationships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Direction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4. Structure Purposefully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463943"/>
            <a:ext cx="3482657" cy="393011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The Graph Model is like the  Relational Schema. It controls: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b="0" dirty="0"/>
              <a:t>Storage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dirty="0"/>
              <a:t>Indexing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b="0" dirty="0"/>
              <a:t>Structure</a:t>
            </a:r>
          </a:p>
        </p:txBody>
      </p:sp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6909C8C5-9C10-2048-91E5-C85F59F90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86" y="1156447"/>
            <a:ext cx="7229904" cy="537686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9A6D72-A60F-AE47-A904-6886FFCCB0DF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88708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75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 Structure</a:t>
            </a:r>
          </a:p>
        </p:txBody>
      </p:sp>
      <p:pic>
        <p:nvPicPr>
          <p:cNvPr id="8" name="Picture Placeholder 7" descr="A clock hanging on the wall&#10;&#10;Description automatically generated">
            <a:extLst>
              <a:ext uri="{FF2B5EF4-FFF2-40B4-BE49-F238E27FC236}">
                <a16:creationId xmlns:a16="http://schemas.microsoft.com/office/drawing/2014/main" id="{A1B276D9-686B-2E4C-A503-D2F67098FC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" b="2566"/>
          <a:stretch>
            <a:fillRect/>
          </a:stretch>
        </p:blipFill>
        <p:spPr/>
      </p:pic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5E0F6359-6302-0240-9A4D-C97E199227E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r="1005"/>
          <a:stretch/>
        </p:blipFill>
        <p:spPr>
          <a:xfrm>
            <a:off x="6216958" y="1974906"/>
            <a:ext cx="5471999" cy="316465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Unimodal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A38DD-BFA4-DA4D-95B6-D2E8C55DB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Bimodal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8D901B-00A4-9B45-B0A2-C144F955E5C1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88B8B6-5125-FC42-A717-BEDAD5D17D32}"/>
              </a:ext>
            </a:extLst>
          </p:cNvPr>
          <p:cNvSpPr txBox="1"/>
          <p:nvPr/>
        </p:nvSpPr>
        <p:spPr>
          <a:xfrm>
            <a:off x="2559456" y="2884874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C5068-88E5-A347-B1E3-7DA9EFB8AE77}"/>
              </a:ext>
            </a:extLst>
          </p:cNvPr>
          <p:cNvSpPr txBox="1"/>
          <p:nvPr/>
        </p:nvSpPr>
        <p:spPr>
          <a:xfrm>
            <a:off x="1215192" y="4211643"/>
            <a:ext cx="28232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Clint</a:t>
            </a:r>
            <a:endParaRPr lang="en-US" sz="1000" dirty="0">
              <a:cs typeface="Georg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594B6-038D-B341-BA41-697EEAB10F7A}"/>
              </a:ext>
            </a:extLst>
          </p:cNvPr>
          <p:cNvSpPr txBox="1"/>
          <p:nvPr/>
        </p:nvSpPr>
        <p:spPr>
          <a:xfrm>
            <a:off x="3763032" y="4211643"/>
            <a:ext cx="34073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Steve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684CF-FE6C-6842-A1D1-3D8797EA4052}"/>
              </a:ext>
            </a:extLst>
          </p:cNvPr>
          <p:cNvSpPr txBox="1"/>
          <p:nvPr/>
        </p:nvSpPr>
        <p:spPr>
          <a:xfrm>
            <a:off x="866602" y="1690380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D8282E-D04F-9742-A367-2C3900ACAC0D}"/>
              </a:ext>
            </a:extLst>
          </p:cNvPr>
          <p:cNvSpPr txBox="1"/>
          <p:nvPr/>
        </p:nvSpPr>
        <p:spPr>
          <a:xfrm>
            <a:off x="5073183" y="4211643"/>
            <a:ext cx="368627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Peggy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654DB-584D-514D-BBD3-BD1FD7836F76}"/>
              </a:ext>
            </a:extLst>
          </p:cNvPr>
          <p:cNvSpPr txBox="1"/>
          <p:nvPr/>
        </p:nvSpPr>
        <p:spPr>
          <a:xfrm>
            <a:off x="3535578" y="1690380"/>
            <a:ext cx="2896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Tony</a:t>
            </a:r>
            <a:endParaRPr lang="en-US" sz="1000" dirty="0"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3F09A-B5B8-E54B-A3E2-B651B3790534}"/>
              </a:ext>
            </a:extLst>
          </p:cNvPr>
          <p:cNvSpPr txBox="1"/>
          <p:nvPr/>
        </p:nvSpPr>
        <p:spPr>
          <a:xfrm>
            <a:off x="5021228" y="1690380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A1A42-7988-3B4F-9D29-6A69AB454AB0}"/>
              </a:ext>
            </a:extLst>
          </p:cNvPr>
          <p:cNvSpPr txBox="1"/>
          <p:nvPr/>
        </p:nvSpPr>
        <p:spPr>
          <a:xfrm rot="2887944">
            <a:off x="2797723" y="4053938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2554CE-D816-F745-9619-C9E780947FEB}"/>
              </a:ext>
            </a:extLst>
          </p:cNvPr>
          <p:cNvSpPr txBox="1"/>
          <p:nvPr/>
        </p:nvSpPr>
        <p:spPr>
          <a:xfrm rot="2501819">
            <a:off x="1869883" y="2588971"/>
            <a:ext cx="670312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Keeps tabs</a:t>
            </a:r>
            <a:endParaRPr lang="en-US" sz="1000" dirty="0">
              <a:cs typeface="Georg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258601-2376-3745-9CE7-01380826B9D7}"/>
              </a:ext>
            </a:extLst>
          </p:cNvPr>
          <p:cNvSpPr txBox="1"/>
          <p:nvPr/>
        </p:nvSpPr>
        <p:spPr>
          <a:xfrm rot="5400000">
            <a:off x="1066493" y="3575456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8BE9F-5A4F-FE49-9E98-3BD253BA8EDF}"/>
              </a:ext>
            </a:extLst>
          </p:cNvPr>
          <p:cNvSpPr txBox="1"/>
          <p:nvPr/>
        </p:nvSpPr>
        <p:spPr>
          <a:xfrm>
            <a:off x="2233369" y="4524569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21311F-A53A-944C-8FFF-F02710DF7941}"/>
              </a:ext>
            </a:extLst>
          </p:cNvPr>
          <p:cNvSpPr txBox="1"/>
          <p:nvPr/>
        </p:nvSpPr>
        <p:spPr>
          <a:xfrm>
            <a:off x="2233369" y="1990724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A79F23-7025-9B4E-8874-2938DAB6D4D0}"/>
              </a:ext>
            </a:extLst>
          </p:cNvPr>
          <p:cNvSpPr txBox="1"/>
          <p:nvPr/>
        </p:nvSpPr>
        <p:spPr>
          <a:xfrm>
            <a:off x="4197968" y="4524569"/>
            <a:ext cx="48365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Inspires</a:t>
            </a:r>
            <a:endParaRPr lang="en-US" sz="1000" dirty="0">
              <a:cs typeface="Georgi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3FCEC7-B647-534B-8C5A-04B63E042022}"/>
              </a:ext>
            </a:extLst>
          </p:cNvPr>
          <p:cNvSpPr txBox="1"/>
          <p:nvPr/>
        </p:nvSpPr>
        <p:spPr>
          <a:xfrm>
            <a:off x="4197968" y="2011506"/>
            <a:ext cx="56778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Manages</a:t>
            </a:r>
            <a:endParaRPr lang="en-US" sz="1000" dirty="0">
              <a:cs typeface="Georgi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46B0D4-FB28-5E43-9AEB-7789B3689D9A}"/>
              </a:ext>
            </a:extLst>
          </p:cNvPr>
          <p:cNvSpPr txBox="1"/>
          <p:nvPr/>
        </p:nvSpPr>
        <p:spPr>
          <a:xfrm rot="5400000">
            <a:off x="3595838" y="3489026"/>
            <a:ext cx="56521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Tolerates</a:t>
            </a:r>
            <a:endParaRPr lang="en-US" sz="1000" dirty="0">
              <a:cs typeface="Georgi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3A07AB-4EB3-9145-851B-DBD48766383D}"/>
              </a:ext>
            </a:extLst>
          </p:cNvPr>
          <p:cNvSpPr txBox="1"/>
          <p:nvPr/>
        </p:nvSpPr>
        <p:spPr>
          <a:xfrm rot="18853460">
            <a:off x="1735835" y="4232425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5C95DB-0181-0E4D-89FD-B28773247833}"/>
              </a:ext>
            </a:extLst>
          </p:cNvPr>
          <p:cNvSpPr txBox="1"/>
          <p:nvPr/>
        </p:nvSpPr>
        <p:spPr>
          <a:xfrm>
            <a:off x="6279593" y="1690380"/>
            <a:ext cx="4281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People</a:t>
            </a:r>
            <a:endParaRPr lang="en-US" sz="1000" dirty="0">
              <a:cs typeface="Georgi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A5649-54DD-6E41-B963-8B9664095E76}"/>
              </a:ext>
            </a:extLst>
          </p:cNvPr>
          <p:cNvSpPr txBox="1"/>
          <p:nvPr/>
        </p:nvSpPr>
        <p:spPr>
          <a:xfrm>
            <a:off x="8125721" y="1690380"/>
            <a:ext cx="27732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Club</a:t>
            </a:r>
            <a:endParaRPr lang="en-US" sz="1000" dirty="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7344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Nodes – Examples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1B276D9-686B-2E4C-A503-D2F67098FC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094" b="3186"/>
          <a:stretch/>
        </p:blipFill>
        <p:spPr>
          <a:xfrm>
            <a:off x="544886" y="1378482"/>
            <a:ext cx="5424196" cy="3892209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E0F6359-6302-0240-9A4D-C97E199227E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b="1340"/>
          <a:stretch/>
        </p:blipFill>
        <p:spPr>
          <a:xfrm>
            <a:off x="6216958" y="885728"/>
            <a:ext cx="5471999" cy="438496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 fontScale="92500"/>
          </a:bodyPr>
          <a:lstStyle/>
          <a:p>
            <a:r>
              <a:rPr lang="en-US" sz="1800" b="0" dirty="0"/>
              <a:t>Unimodal</a:t>
            </a:r>
          </a:p>
          <a:p>
            <a:r>
              <a:rPr lang="en-US" sz="1500" b="0" dirty="0"/>
              <a:t>    Source: </a:t>
            </a:r>
            <a:r>
              <a:rPr lang="en-US" sz="1500" b="0" dirty="0">
                <a:hlinkClick r:id="rId5"/>
              </a:rPr>
              <a:t>Neo4j Marvel Social Graph Algorithms Community Detection</a:t>
            </a:r>
            <a:endParaRPr lang="en-US" sz="1500" b="0" dirty="0"/>
          </a:p>
          <a:p>
            <a:endParaRPr lang="en-US" sz="18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A38DD-BFA4-DA4D-95B6-D2E8C55DB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Bimodal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8D901B-00A4-9B45-B0A2-C144F955E5C1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5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Nodes – Multimodal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Bimodal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Multimodal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10777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2F4F66-1A69-F945-8097-8CFCB39A2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5" y="1365797"/>
            <a:ext cx="5373840" cy="3961736"/>
          </a:xfrm>
          <a:prstGeom prst="rect">
            <a:avLst/>
          </a:prstGeom>
        </p:spPr>
      </p:pic>
      <p:pic>
        <p:nvPicPr>
          <p:cNvPr id="27" name="Picture Placeholder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992F64-51A3-9940-A477-DFA0A5EE3BB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4831" r="-137" b="1480"/>
          <a:stretch/>
        </p:blipFill>
        <p:spPr>
          <a:xfrm>
            <a:off x="6273276" y="1618573"/>
            <a:ext cx="5418662" cy="3708960"/>
          </a:xfrm>
        </p:spPr>
      </p:pic>
    </p:spTree>
    <p:extLst>
      <p:ext uri="{BB962C8B-B14F-4D97-AF65-F5344CB8AC3E}">
        <p14:creationId xmlns:p14="http://schemas.microsoft.com/office/powerpoint/2010/main" val="75402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Nodes – Projected Unimodal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Bimodal claim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Projecting to unimodal network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657288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672117C-4BE6-8448-B46A-F4C661539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987431" y="2399930"/>
            <a:ext cx="2901561" cy="2507452"/>
          </a:xfrm>
          <a:prstGeom prst="rect">
            <a:avLst/>
          </a:prstGeo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A339F1E-D2ED-8B4D-AB8C-2B3EEACF670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r="-515"/>
          <a:stretch/>
        </p:blipFill>
        <p:spPr>
          <a:xfrm rot="16200000">
            <a:off x="5591759" y="2085840"/>
            <a:ext cx="3805496" cy="2797013"/>
          </a:xfrm>
        </p:spPr>
      </p:pic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80657FCB-C6AB-4442-8697-7C7DB25B7329}"/>
              </a:ext>
            </a:extLst>
          </p:cNvPr>
          <p:cNvSpPr/>
          <p:nvPr/>
        </p:nvSpPr>
        <p:spPr>
          <a:xfrm>
            <a:off x="8369071" y="3512650"/>
            <a:ext cx="704229" cy="324005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6" name="Picture Placeholder 13">
            <a:extLst>
              <a:ext uri="{FF2B5EF4-FFF2-40B4-BE49-F238E27FC236}">
                <a16:creationId xmlns:a16="http://schemas.microsoft.com/office/drawing/2014/main" id="{15A9C66E-00CE-3042-A8D1-7FDA1654B2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b="1340"/>
          <a:stretch/>
        </p:blipFill>
        <p:spPr>
          <a:xfrm>
            <a:off x="798566" y="1419076"/>
            <a:ext cx="4806433" cy="38516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2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Nodes – Projected Unimodal</a:t>
            </a:r>
          </a:p>
        </p:txBody>
      </p:sp>
      <p:pic>
        <p:nvPicPr>
          <p:cNvPr id="16" name="Content Placeholder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110CD3F-926E-C645-87CB-EC4EE18F05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58" b="4212"/>
          <a:stretch/>
        </p:blipFill>
        <p:spPr>
          <a:xfrm>
            <a:off x="500062" y="1788961"/>
            <a:ext cx="5472000" cy="348173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Unimodal to bimodal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Projecting bimodal claim network to unimodal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657288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4BBDDE-49DB-A64C-ABFA-241BE369104A}"/>
              </a:ext>
            </a:extLst>
          </p:cNvPr>
          <p:cNvSpPr txBox="1"/>
          <p:nvPr/>
        </p:nvSpPr>
        <p:spPr>
          <a:xfrm>
            <a:off x="4765197" y="2710496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3C65E-B3BF-394A-BB11-EA12F9347A34}"/>
              </a:ext>
            </a:extLst>
          </p:cNvPr>
          <p:cNvSpPr txBox="1"/>
          <p:nvPr/>
        </p:nvSpPr>
        <p:spPr>
          <a:xfrm>
            <a:off x="3999032" y="3600111"/>
            <a:ext cx="28232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Clint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CB9EF-F70F-D54C-994E-D5326D0CE715}"/>
              </a:ext>
            </a:extLst>
          </p:cNvPr>
          <p:cNvSpPr txBox="1"/>
          <p:nvPr/>
        </p:nvSpPr>
        <p:spPr>
          <a:xfrm>
            <a:off x="3701483" y="1929532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EB84C-A21C-5741-902E-D7AD9A80DA85}"/>
              </a:ext>
            </a:extLst>
          </p:cNvPr>
          <p:cNvSpPr txBox="1"/>
          <p:nvPr/>
        </p:nvSpPr>
        <p:spPr>
          <a:xfrm>
            <a:off x="1507324" y="2710496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4C4B9-D6E2-A84E-8BCE-59368FC9C5DA}"/>
              </a:ext>
            </a:extLst>
          </p:cNvPr>
          <p:cNvSpPr txBox="1"/>
          <p:nvPr/>
        </p:nvSpPr>
        <p:spPr>
          <a:xfrm>
            <a:off x="973225" y="3572051"/>
            <a:ext cx="28232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Clint</a:t>
            </a:r>
            <a:endParaRPr lang="en-US" sz="1000" dirty="0">
              <a:cs typeface="Georgi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14143-4850-0F42-A072-B42B4C25A681}"/>
              </a:ext>
            </a:extLst>
          </p:cNvPr>
          <p:cNvSpPr txBox="1"/>
          <p:nvPr/>
        </p:nvSpPr>
        <p:spPr>
          <a:xfrm>
            <a:off x="686067" y="1914976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72117C-4BE6-8448-B46A-F4C661539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200504" y="2779257"/>
            <a:ext cx="2672964" cy="2309904"/>
          </a:xfrm>
          <a:prstGeom prst="rect">
            <a:avLst/>
          </a:prstGeom>
        </p:spPr>
      </p:pic>
      <p:pic>
        <p:nvPicPr>
          <p:cNvPr id="22" name="Picture Placeholder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A339F1E-D2ED-8B4D-AB8C-2B3EEACF670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" b="1817"/>
          <a:stretch/>
        </p:blipFill>
        <p:spPr>
          <a:xfrm rot="14504897">
            <a:off x="6212334" y="2228845"/>
            <a:ext cx="2837639" cy="2686411"/>
          </a:xfrm>
        </p:spPr>
      </p:pic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80657FCB-C6AB-4442-8697-7C7DB25B7329}"/>
              </a:ext>
            </a:extLst>
          </p:cNvPr>
          <p:cNvSpPr/>
          <p:nvPr/>
        </p:nvSpPr>
        <p:spPr>
          <a:xfrm>
            <a:off x="8291304" y="3687467"/>
            <a:ext cx="919367" cy="422987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6" name="Picture Placeholder 13">
            <a:extLst>
              <a:ext uri="{FF2B5EF4-FFF2-40B4-BE49-F238E27FC236}">
                <a16:creationId xmlns:a16="http://schemas.microsoft.com/office/drawing/2014/main" id="{15A9C66E-00CE-3042-A8D1-7FDA1654B2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b="1340"/>
          <a:stretch/>
        </p:blipFill>
        <p:spPr>
          <a:xfrm>
            <a:off x="8959000" y="980549"/>
            <a:ext cx="2094445" cy="1678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9683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Get</a:t>
            </a:r>
            <a:br>
              <a:rPr lang="en-US" dirty="0"/>
            </a:br>
            <a:r>
              <a:rPr lang="en-US" sz="2400" dirty="0"/>
              <a:t>     Super Basic</a:t>
            </a:r>
          </a:p>
        </p:txBody>
      </p:sp>
      <p:pic>
        <p:nvPicPr>
          <p:cNvPr id="9" name="Content Placeholder 8" descr="Chart, radar chart&#10;&#10;Description automatically generated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8771" r="4885" b="7081"/>
          <a:stretch/>
        </p:blipFill>
        <p:spPr>
          <a:xfrm>
            <a:off x="2776866" y="1726279"/>
            <a:ext cx="6028467" cy="388394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98DB8B-92E3-164E-8A4C-DBF4D05EF8B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99CF72-2F4D-D74B-ACAC-83BAC2B9B2AC}"/>
              </a:ext>
            </a:extLst>
          </p:cNvPr>
          <p:cNvSpPr txBox="1">
            <a:spLocks/>
          </p:cNvSpPr>
          <p:nvPr/>
        </p:nvSpPr>
        <p:spPr>
          <a:xfrm>
            <a:off x="2776866" y="5823585"/>
            <a:ext cx="6028467" cy="6821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hlinkClick r:id="rId3"/>
              </a:rPr>
              <a:t>NetworkX: Drawing graphs</a:t>
            </a:r>
            <a:endParaRPr lang="en-US" sz="1800" b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3277D7-AED2-C949-94BA-A0CA7DC83E7B}"/>
              </a:ext>
            </a:extLst>
          </p:cNvPr>
          <p:cNvCxnSpPr>
            <a:cxnSpLocks/>
          </p:cNvCxnSpPr>
          <p:nvPr/>
        </p:nvCxnSpPr>
        <p:spPr>
          <a:xfrm>
            <a:off x="2776866" y="5659120"/>
            <a:ext cx="6028467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32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Nodes – Multilayer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0F62215-B592-6148-861C-0B4FC3024C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" t="5362" r="-381" b="366"/>
          <a:stretch/>
        </p:blipFill>
        <p:spPr>
          <a:xfrm>
            <a:off x="2358736" y="1458271"/>
            <a:ext cx="7647709" cy="40303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58736" y="5736482"/>
            <a:ext cx="7647709" cy="352592"/>
          </a:xfrm>
        </p:spPr>
        <p:txBody>
          <a:bodyPr/>
          <a:lstStyle/>
          <a:p>
            <a:pPr algn="ctr"/>
            <a:r>
              <a:rPr lang="en-US" sz="1800" b="0" dirty="0">
                <a:hlinkClick r:id="rId4"/>
              </a:rPr>
              <a:t>Aggregation of multi Layered Graph of public Transport</a:t>
            </a:r>
            <a:endParaRPr lang="en-US" sz="1800" b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3DF8B-D3C8-2748-8A3E-84E9F00F252D}"/>
              </a:ext>
            </a:extLst>
          </p:cNvPr>
          <p:cNvCxnSpPr>
            <a:cxnSpLocks/>
          </p:cNvCxnSpPr>
          <p:nvPr/>
        </p:nvCxnSpPr>
        <p:spPr>
          <a:xfrm>
            <a:off x="2358736" y="5614683"/>
            <a:ext cx="7647709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69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Relationships</a:t>
            </a:r>
          </a:p>
        </p:txBody>
      </p:sp>
      <p:pic>
        <p:nvPicPr>
          <p:cNvPr id="11" name="Picture Placeholder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D608B7F-0C0D-ED46-84CF-BBFC3997EE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10295" r="3796" b="9439"/>
          <a:stretch/>
        </p:blipFill>
        <p:spPr>
          <a:xfrm>
            <a:off x="6271893" y="2070847"/>
            <a:ext cx="5472000" cy="3130935"/>
          </a:xfrm>
        </p:spPr>
      </p:pic>
      <p:pic>
        <p:nvPicPr>
          <p:cNvPr id="14" name="Picture Placeholder 13" descr="Diagram, schematic&#10;&#10;Description automatically generated">
            <a:extLst>
              <a:ext uri="{FF2B5EF4-FFF2-40B4-BE49-F238E27FC236}">
                <a16:creationId xmlns:a16="http://schemas.microsoft.com/office/drawing/2014/main" id="{F14F92E3-DFE3-584E-B559-EEE02864E7E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r="2160"/>
          <a:stretch/>
        </p:blipFill>
        <p:spPr>
          <a:xfrm>
            <a:off x="500063" y="1885476"/>
            <a:ext cx="5471999" cy="305347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Multigraph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082C5-5E07-9C4E-BCD2-1175815F2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Singular or Weighted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CFD471-EF35-1B49-846B-86B3EC07F170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91F5EB-4466-AC4A-B40F-B9E97828F99A}"/>
              </a:ext>
            </a:extLst>
          </p:cNvPr>
          <p:cNvSpPr txBox="1"/>
          <p:nvPr/>
        </p:nvSpPr>
        <p:spPr>
          <a:xfrm>
            <a:off x="8299994" y="2172926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44D48-3944-AA44-97CD-0A15A7A5D4EE}"/>
              </a:ext>
            </a:extLst>
          </p:cNvPr>
          <p:cNvSpPr txBox="1"/>
          <p:nvPr/>
        </p:nvSpPr>
        <p:spPr>
          <a:xfrm>
            <a:off x="8016535" y="3545129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569CB-9DA1-A344-83A3-98EDD00763E9}"/>
              </a:ext>
            </a:extLst>
          </p:cNvPr>
          <p:cNvSpPr txBox="1"/>
          <p:nvPr/>
        </p:nvSpPr>
        <p:spPr>
          <a:xfrm>
            <a:off x="2269896" y="2143769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96690-B269-444A-A076-E25E55AECDE6}"/>
              </a:ext>
            </a:extLst>
          </p:cNvPr>
          <p:cNvSpPr txBox="1"/>
          <p:nvPr/>
        </p:nvSpPr>
        <p:spPr>
          <a:xfrm>
            <a:off x="2201628" y="3373104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99242-0A8F-EE45-8788-0910CD5F79E0}"/>
              </a:ext>
            </a:extLst>
          </p:cNvPr>
          <p:cNvSpPr txBox="1"/>
          <p:nvPr/>
        </p:nvSpPr>
        <p:spPr>
          <a:xfrm>
            <a:off x="6436558" y="1885476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EB86B0-40A9-A44F-B191-C0E88181C5ED}"/>
              </a:ext>
            </a:extLst>
          </p:cNvPr>
          <p:cNvSpPr txBox="1"/>
          <p:nvPr/>
        </p:nvSpPr>
        <p:spPr>
          <a:xfrm>
            <a:off x="552018" y="2232734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023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Relationships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608B7F-0C0D-ED46-84CF-BBFC3997EE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t="402" r="38760" b="22676"/>
          <a:stretch/>
        </p:blipFill>
        <p:spPr>
          <a:xfrm>
            <a:off x="6503029" y="1562405"/>
            <a:ext cx="4911941" cy="362956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Multigraph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082C5-5E07-9C4E-BCD2-1175815F2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Singular or Weighted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CFD471-EF35-1B49-846B-86B3EC07F170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Placeholder 15" descr="Diagram&#10;&#10;Description automatically generated">
            <a:extLst>
              <a:ext uri="{FF2B5EF4-FFF2-40B4-BE49-F238E27FC236}">
                <a16:creationId xmlns:a16="http://schemas.microsoft.com/office/drawing/2014/main" id="{42BA05A2-591A-3E4B-9A81-15DAEAE5439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9" t="22" r="20226" b="48681"/>
          <a:stretch/>
        </p:blipFill>
        <p:spPr>
          <a:xfrm>
            <a:off x="913117" y="1562405"/>
            <a:ext cx="4645890" cy="3590006"/>
          </a:xfrm>
        </p:spPr>
      </p:pic>
    </p:spTree>
    <p:extLst>
      <p:ext uri="{BB962C8B-B14F-4D97-AF65-F5344CB8AC3E}">
        <p14:creationId xmlns:p14="http://schemas.microsoft.com/office/powerpoint/2010/main" val="113611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Direction</a:t>
            </a:r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88A486CB-99CC-E141-BA56-224803970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-2013" r="-56" b="49725"/>
          <a:stretch/>
        </p:blipFill>
        <p:spPr>
          <a:xfrm>
            <a:off x="500062" y="1788961"/>
            <a:ext cx="5472000" cy="3481730"/>
          </a:xfrm>
        </p:spPr>
      </p:pic>
      <p:pic>
        <p:nvPicPr>
          <p:cNvPr id="12" name="Picture Placeholder 11" descr="Diagram&#10;&#10;Description automatically generated">
            <a:extLst>
              <a:ext uri="{FF2B5EF4-FFF2-40B4-BE49-F238E27FC236}">
                <a16:creationId xmlns:a16="http://schemas.microsoft.com/office/drawing/2014/main" id="{53065DCF-7026-774F-8A04-9B3379609E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88" b="-1076"/>
          <a:stretch/>
        </p:blipFill>
        <p:spPr>
          <a:xfrm>
            <a:off x="6223001" y="1788961"/>
            <a:ext cx="5472000" cy="348171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539036"/>
            <a:ext cx="5471999" cy="87848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Undirected</a:t>
            </a:r>
          </a:p>
          <a:p>
            <a:r>
              <a:rPr lang="en-US" sz="1500" b="0" dirty="0"/>
              <a:t>     Facebook friends	Two-way streets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201B2-A301-F848-8E13-31E5B6E4FD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539024"/>
            <a:ext cx="5471999" cy="878482"/>
          </a:xfrm>
        </p:spPr>
        <p:txBody>
          <a:bodyPr/>
          <a:lstStyle/>
          <a:p>
            <a:r>
              <a:rPr lang="en-US" sz="1800" b="0" dirty="0"/>
              <a:t>Directed</a:t>
            </a:r>
          </a:p>
          <a:p>
            <a:r>
              <a:rPr lang="en-US" b="0" dirty="0"/>
              <a:t>     Twitter followers	One-way streets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5B563-9505-CE4C-8F47-4E5E3F31B338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2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Direction – PageRank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0F62215-B592-6148-861C-0B4FC3024C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5" b="-777"/>
          <a:stretch/>
        </p:blipFill>
        <p:spPr>
          <a:xfrm>
            <a:off x="3545031" y="1255902"/>
            <a:ext cx="5101937" cy="425765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83426" y="5736482"/>
            <a:ext cx="6720840" cy="352592"/>
          </a:xfrm>
        </p:spPr>
        <p:txBody>
          <a:bodyPr/>
          <a:lstStyle/>
          <a:p>
            <a:pPr algn="ctr"/>
            <a:r>
              <a:rPr lang="en-US" sz="1800" b="0" dirty="0">
                <a:hlinkClick r:id="rId4"/>
              </a:rPr>
              <a:t>PageRank</a:t>
            </a:r>
            <a:r>
              <a:rPr lang="en-US" sz="1800" b="0" dirty="0"/>
              <a:t> from Wikipedia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95190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3DF8B-D3C8-2748-8A3E-84E9F00F252D}"/>
              </a:ext>
            </a:extLst>
          </p:cNvPr>
          <p:cNvCxnSpPr>
            <a:cxnSpLocks/>
          </p:cNvCxnSpPr>
          <p:nvPr/>
        </p:nvCxnSpPr>
        <p:spPr>
          <a:xfrm>
            <a:off x="2483426" y="5602097"/>
            <a:ext cx="6720840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69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628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Direction – cont’d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8A486CB-99CC-E141-BA56-224803970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" b="1373"/>
          <a:stretch/>
        </p:blipFill>
        <p:spPr>
          <a:xfrm>
            <a:off x="935126" y="1365004"/>
            <a:ext cx="4488930" cy="382733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539036"/>
            <a:ext cx="5471999" cy="87848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Undirected – projected unimodal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201B2-A301-F848-8E13-31E5B6E4FD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539024"/>
            <a:ext cx="5471999" cy="878482"/>
          </a:xfrm>
        </p:spPr>
        <p:txBody>
          <a:bodyPr/>
          <a:lstStyle/>
          <a:p>
            <a:r>
              <a:rPr lang="en-US" sz="1800" b="0" dirty="0"/>
              <a:t>Directed – time series weighted projected unimodal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5B563-9505-CE4C-8F47-4E5E3F31B338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972F92A6-0EC3-9E42-8A5B-DA634733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" b="376"/>
          <a:stretch/>
        </p:blipFill>
        <p:spPr>
          <a:xfrm>
            <a:off x="6714535" y="1365004"/>
            <a:ext cx="4488930" cy="3827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52BCA-A573-0E4C-A861-D2D616D98DEA}"/>
              </a:ext>
            </a:extLst>
          </p:cNvPr>
          <p:cNvSpPr txBox="1"/>
          <p:nvPr/>
        </p:nvSpPr>
        <p:spPr>
          <a:xfrm>
            <a:off x="880461" y="1181099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08-19-2020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A59E3-AD17-2E46-90CA-A1A207C79CA2}"/>
              </a:ext>
            </a:extLst>
          </p:cNvPr>
          <p:cNvSpPr txBox="1"/>
          <p:nvPr/>
        </p:nvSpPr>
        <p:spPr>
          <a:xfrm>
            <a:off x="2854278" y="5119246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08-21-2020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44A8B-23E8-2846-9E5A-603337C81C3A}"/>
              </a:ext>
            </a:extLst>
          </p:cNvPr>
          <p:cNvSpPr txBox="1"/>
          <p:nvPr/>
        </p:nvSpPr>
        <p:spPr>
          <a:xfrm>
            <a:off x="4756115" y="1178360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07-28-2020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7CA63-748B-774B-A2E5-9B488D6AA12C}"/>
              </a:ext>
            </a:extLst>
          </p:cNvPr>
          <p:cNvSpPr txBox="1"/>
          <p:nvPr/>
        </p:nvSpPr>
        <p:spPr>
          <a:xfrm>
            <a:off x="6659869" y="1181099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08-19-2020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571FCC-28D6-274A-AEA3-6FDEF6F43713}"/>
              </a:ext>
            </a:extLst>
          </p:cNvPr>
          <p:cNvSpPr txBox="1"/>
          <p:nvPr/>
        </p:nvSpPr>
        <p:spPr>
          <a:xfrm>
            <a:off x="8633686" y="5119246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08-21-2020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5A1D3B-F2BB-8348-911A-392FFAA0C8A8}"/>
              </a:ext>
            </a:extLst>
          </p:cNvPr>
          <p:cNvSpPr txBox="1"/>
          <p:nvPr/>
        </p:nvSpPr>
        <p:spPr>
          <a:xfrm>
            <a:off x="10535523" y="1178360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07-28-2020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1E2AB84-99F8-B34F-8550-E9DAA71D10EE}"/>
              </a:ext>
            </a:extLst>
          </p:cNvPr>
          <p:cNvSpPr/>
          <p:nvPr/>
        </p:nvSpPr>
        <p:spPr>
          <a:xfrm>
            <a:off x="9959349" y="1427350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F1392F09-6CF3-7240-BACF-B23E2DFD7254}"/>
              </a:ext>
            </a:extLst>
          </p:cNvPr>
          <p:cNvSpPr/>
          <p:nvPr/>
        </p:nvSpPr>
        <p:spPr>
          <a:xfrm rot="14450170">
            <a:off x="6980987" y="1944271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Right Arrow 7">
            <a:extLst>
              <a:ext uri="{FF2B5EF4-FFF2-40B4-BE49-F238E27FC236}">
                <a16:creationId xmlns:a16="http://schemas.microsoft.com/office/drawing/2014/main" id="{ADB83EAC-CECD-6041-BD3A-531E7A7EBEC2}"/>
              </a:ext>
            </a:extLst>
          </p:cNvPr>
          <p:cNvSpPr/>
          <p:nvPr/>
        </p:nvSpPr>
        <p:spPr>
          <a:xfrm rot="17991214">
            <a:off x="10282067" y="1968349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Right Arrow 7">
            <a:extLst>
              <a:ext uri="{FF2B5EF4-FFF2-40B4-BE49-F238E27FC236}">
                <a16:creationId xmlns:a16="http://schemas.microsoft.com/office/drawing/2014/main" id="{3A9540BE-F96F-0F4F-8736-FC9ADCCCF8A6}"/>
              </a:ext>
            </a:extLst>
          </p:cNvPr>
          <p:cNvSpPr/>
          <p:nvPr/>
        </p:nvSpPr>
        <p:spPr>
          <a:xfrm rot="14293019">
            <a:off x="8340387" y="4324367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3" name="Right Arrow 7">
            <a:extLst>
              <a:ext uri="{FF2B5EF4-FFF2-40B4-BE49-F238E27FC236}">
                <a16:creationId xmlns:a16="http://schemas.microsoft.com/office/drawing/2014/main" id="{975C6093-4CF0-C54F-A6B9-3D99C1146C9F}"/>
              </a:ext>
            </a:extLst>
          </p:cNvPr>
          <p:cNvSpPr/>
          <p:nvPr/>
        </p:nvSpPr>
        <p:spPr>
          <a:xfrm rot="17991214">
            <a:off x="8920154" y="4335585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4" name="Right Arrow 7">
            <a:extLst>
              <a:ext uri="{FF2B5EF4-FFF2-40B4-BE49-F238E27FC236}">
                <a16:creationId xmlns:a16="http://schemas.microsoft.com/office/drawing/2014/main" id="{DBD5CD35-5298-C745-878E-7F35B29AF73A}"/>
              </a:ext>
            </a:extLst>
          </p:cNvPr>
          <p:cNvSpPr/>
          <p:nvPr/>
        </p:nvSpPr>
        <p:spPr>
          <a:xfrm>
            <a:off x="7315162" y="1433033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47136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Force direction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Layouts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Combos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Bundling</a:t>
            </a:r>
            <a:endParaRPr lang="en-US" sz="2400" dirty="0"/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1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934B-FE67-D749-9383-9C7A5794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Explore Layouts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2967FFC8-C16D-7240-8825-9A67D871275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8" t="-1925" r="56684" b="1925"/>
          <a:stretch/>
        </p:blipFill>
        <p:spPr>
          <a:xfrm>
            <a:off x="8148414" y="1738161"/>
            <a:ext cx="3562350" cy="3162745"/>
          </a:xfrm>
        </p:spPr>
      </p:pic>
      <p:pic>
        <p:nvPicPr>
          <p:cNvPr id="26" name="Content Placeholder 2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E24C928-4A56-C64A-9FD0-EDD3BA4CDC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" b="4893"/>
          <a:stretch/>
        </p:blipFill>
        <p:spPr>
          <a:xfrm>
            <a:off x="500062" y="1847631"/>
            <a:ext cx="3562350" cy="3162737"/>
          </a:xfrm>
        </p:spPr>
      </p:pic>
      <p:pic>
        <p:nvPicPr>
          <p:cNvPr id="30" name="Content Placeholder 29" descr="Shape, circle&#10;&#10;Description automatically generated">
            <a:extLst>
              <a:ext uri="{FF2B5EF4-FFF2-40B4-BE49-F238E27FC236}">
                <a16:creationId xmlns:a16="http://schemas.microsoft.com/office/drawing/2014/main" id="{B4301FC6-87E0-BF4D-B161-81D0F477D6D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1" b="5871"/>
          <a:stretch/>
        </p:blipFill>
        <p:spPr>
          <a:xfrm>
            <a:off x="4352476" y="1841120"/>
            <a:ext cx="3562350" cy="316272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9FA2B53-8E54-5948-AC0E-B66D7BD7D4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Starting spacing in Gephi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D54E38B-D149-314B-A56B-EB869A7FC9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Nodes packed into a circle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62EED54-1767-F540-8A00-E686BF89F1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 err="1"/>
              <a:t>Yifan</a:t>
            </a:r>
            <a:r>
              <a:rPr lang="en-US" sz="1800" b="0" dirty="0"/>
              <a:t> Hu Layout in Gephi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F565B2-DC15-1E46-B1F3-32CB516BE9D3}"/>
              </a:ext>
            </a:extLst>
          </p:cNvPr>
          <p:cNvCxnSpPr>
            <a:cxnSpLocks/>
          </p:cNvCxnSpPr>
          <p:nvPr/>
        </p:nvCxnSpPr>
        <p:spPr>
          <a:xfrm>
            <a:off x="399412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6841-2E8C-074F-B393-2F3DFD4B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5a. Force Direction</a:t>
            </a:r>
          </a:p>
        </p:txBody>
      </p:sp>
      <p:pic>
        <p:nvPicPr>
          <p:cNvPr id="8" name="Picture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4A2B8B0-788F-D94A-8D4D-5504D323DE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" b="1048"/>
          <a:stretch/>
        </p:blipFill>
        <p:spPr>
          <a:xfrm>
            <a:off x="1157202" y="1216111"/>
            <a:ext cx="4206857" cy="4163251"/>
          </a:xfrm>
        </p:spPr>
      </p:pic>
      <p:pic>
        <p:nvPicPr>
          <p:cNvPr id="10" name="Picture Placeholder 9" descr="A picture containing skiing, snow, slope, person&#10;&#10;Description automatically generated">
            <a:extLst>
              <a:ext uri="{FF2B5EF4-FFF2-40B4-BE49-F238E27FC236}">
                <a16:creationId xmlns:a16="http://schemas.microsoft.com/office/drawing/2014/main" id="{BAB3D31C-804D-EA49-A776-0792964E05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" b="657"/>
          <a:stretch/>
        </p:blipFill>
        <p:spPr>
          <a:xfrm rot="16200000">
            <a:off x="7037585" y="671346"/>
            <a:ext cx="3805080" cy="550362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C7881-54D2-A542-AFA8-F284E6479B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Tightly packed node cluster – hairball network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9DE404-4954-6D4D-88F7-22B864D4EA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Node cluster after applying data limiting techniques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5A62B6-7EFD-864A-B5DD-30A068789237}"/>
              </a:ext>
            </a:extLst>
          </p:cNvPr>
          <p:cNvCxnSpPr>
            <a:cxnSpLocks/>
          </p:cNvCxnSpPr>
          <p:nvPr/>
        </p:nvCxnSpPr>
        <p:spPr>
          <a:xfrm>
            <a:off x="347457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6841-2E8C-074F-B393-2F3DFD4B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5a. Force Direction – cont’d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C7881-54D2-A542-AFA8-F284E6479B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Force-directed layout in Tom Sawyer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9DE404-4954-6D4D-88F7-22B864D4EA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Force-directed layout in Gephi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5A62B6-7EFD-864A-B5DD-30A068789237}"/>
              </a:ext>
            </a:extLst>
          </p:cNvPr>
          <p:cNvCxnSpPr>
            <a:cxnSpLocks/>
          </p:cNvCxnSpPr>
          <p:nvPr/>
        </p:nvCxnSpPr>
        <p:spPr>
          <a:xfrm>
            <a:off x="347457" y="950257"/>
            <a:ext cx="587554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Placeholder 18" descr="A picture containing flying, street, person, standing&#10;&#10;Description automatically generated">
            <a:extLst>
              <a:ext uri="{FF2B5EF4-FFF2-40B4-BE49-F238E27FC236}">
                <a16:creationId xmlns:a16="http://schemas.microsoft.com/office/drawing/2014/main" id="{4C05E2E6-0278-7C44-964B-AE0B288AD78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r="9107"/>
          <a:stretch/>
        </p:blipFill>
        <p:spPr>
          <a:xfrm>
            <a:off x="6223001" y="1520617"/>
            <a:ext cx="5429246" cy="3750063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ED846D3-1E1B-0B47-B682-C0A3E68920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b="1652"/>
          <a:stretch/>
        </p:blipFill>
        <p:spPr>
          <a:xfrm>
            <a:off x="496999" y="1170429"/>
            <a:ext cx="5472000" cy="4100251"/>
          </a:xfrm>
        </p:spPr>
      </p:pic>
    </p:spTree>
    <p:extLst>
      <p:ext uri="{BB962C8B-B14F-4D97-AF65-F5344CB8AC3E}">
        <p14:creationId xmlns:p14="http://schemas.microsoft.com/office/powerpoint/2010/main" val="2913420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 t="53" r="14708" b="-52"/>
          <a:stretch/>
        </p:blipFill>
        <p:spPr>
          <a:xfrm>
            <a:off x="815442" y="1360634"/>
            <a:ext cx="5185481" cy="434004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815442" y="570120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Nature’s reach: narrow work has broad impact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6" r="18780"/>
          <a:stretch/>
        </p:blipFill>
        <p:spPr>
          <a:xfrm>
            <a:off x="6250165" y="1360634"/>
            <a:ext cx="5185481" cy="434004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250165" y="570120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Paradise papers analysis with Neo4j</a:t>
            </a:r>
            <a:endParaRPr lang="en-US" sz="1600" dirty="0">
              <a:solidFill>
                <a:srgbClr val="FFFFFF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42877"/>
          </a:xfrm>
        </p:spPr>
        <p:txBody>
          <a:bodyPr anchor="t">
            <a:normAutofit/>
          </a:bodyPr>
          <a:lstStyle/>
          <a:p>
            <a:r>
              <a:rPr lang="en-US" dirty="0"/>
              <a:t>What We Expect</a:t>
            </a:r>
            <a:br>
              <a:rPr lang="en-US" dirty="0"/>
            </a:br>
            <a:r>
              <a:rPr lang="en-US" sz="2400" dirty="0"/>
              <a:t>     Beautiful with Clear Groupings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6946BD-5E75-9C44-900A-B62E49602A41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5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03332F9-6666-554B-AC09-1B67D9C03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1486" y="1625333"/>
            <a:ext cx="5388754" cy="3796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F56EAD-8286-A141-9753-3FBEEF01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5b. Layouts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7A74DCCC-481B-B84C-8ECA-8A1F0555EB1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998" r="1238" b="1621"/>
          <a:stretch/>
        </p:blipFill>
        <p:spPr>
          <a:xfrm>
            <a:off x="500062" y="980550"/>
            <a:ext cx="4522741" cy="3217378"/>
          </a:xfr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E9FBD8-0512-2F48-ACBB-AF353B75A8AE}"/>
              </a:ext>
            </a:extLst>
          </p:cNvPr>
          <p:cNvCxnSpPr>
            <a:cxnSpLocks/>
          </p:cNvCxnSpPr>
          <p:nvPr/>
        </p:nvCxnSpPr>
        <p:spPr>
          <a:xfrm>
            <a:off x="347458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E161D8E-F8F4-C34D-9CC1-8904673D3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6213" y="1236318"/>
            <a:ext cx="4040185" cy="3023754"/>
          </a:xfrm>
          <a:prstGeom prst="rect">
            <a:avLst/>
          </a:prstGeom>
        </p:spPr>
      </p:pic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648ABC78-6867-F849-AFE2-4E968B48FC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901" r="8987" b="-901"/>
          <a:stretch/>
        </p:blipFill>
        <p:spPr>
          <a:xfrm>
            <a:off x="116448" y="4197928"/>
            <a:ext cx="8300720" cy="2248041"/>
          </a:xfrm>
          <a:noFill/>
        </p:spPr>
      </p:pic>
    </p:spTree>
    <p:extLst>
      <p:ext uri="{BB962C8B-B14F-4D97-AF65-F5344CB8AC3E}">
        <p14:creationId xmlns:p14="http://schemas.microsoft.com/office/powerpoint/2010/main" val="266982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642D-AD71-0C43-91A4-B0289235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215598"/>
          </a:xfrm>
        </p:spPr>
        <p:txBody>
          <a:bodyPr/>
          <a:lstStyle/>
          <a:p>
            <a:r>
              <a:rPr lang="en-US" dirty="0"/>
              <a:t>5c. Combos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000" dirty="0"/>
              <a:t>  </a:t>
            </a:r>
            <a:r>
              <a:rPr lang="en-US" sz="2000" dirty="0">
                <a:cs typeface="Georgia"/>
              </a:rPr>
              <a:t>Cambridge-Intelligence’s combo feature as demonstrated on their </a:t>
            </a:r>
            <a:r>
              <a:rPr lang="en-US" sz="2000" dirty="0">
                <a:hlinkClick r:id="rId2"/>
              </a:rPr>
              <a:t>Combining and grouping nodes </a:t>
            </a:r>
            <a:r>
              <a:rPr lang="en-US" sz="2000" dirty="0"/>
              <a:t>page.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" name="Picture Placeholder 7" descr="A picture containing pylon&#10;&#10;Description automatically generated">
            <a:extLst>
              <a:ext uri="{FF2B5EF4-FFF2-40B4-BE49-F238E27FC236}">
                <a16:creationId xmlns:a16="http://schemas.microsoft.com/office/drawing/2014/main" id="{B39A014C-03DF-144D-B9CD-9BC990DF5EE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86"/>
          <a:stretch/>
        </p:blipFill>
        <p:spPr>
          <a:xfrm>
            <a:off x="585413" y="1483358"/>
            <a:ext cx="5301298" cy="3891284"/>
          </a:xfrm>
        </p:spPr>
      </p:pic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EC629902-12C9-8344-AF95-7FDB3AC30E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325"/>
          <a:stretch/>
        </p:blipFill>
        <p:spPr>
          <a:xfrm>
            <a:off x="6308351" y="1483358"/>
            <a:ext cx="5301298" cy="38912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8D01-E937-F34B-9E95-F596330C2B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732630"/>
            <a:ext cx="5471999" cy="682157"/>
          </a:xfrm>
        </p:spPr>
        <p:txBody>
          <a:bodyPr/>
          <a:lstStyle/>
          <a:p>
            <a:r>
              <a:rPr lang="en-US" sz="1800" b="0" dirty="0"/>
              <a:t>Individual nodes with relationships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575A4D-2692-C34B-8743-09D537E0DF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732630"/>
            <a:ext cx="5471999" cy="682158"/>
          </a:xfrm>
        </p:spPr>
        <p:txBody>
          <a:bodyPr/>
          <a:lstStyle/>
          <a:p>
            <a:r>
              <a:rPr lang="en-US" sz="1800" b="0" dirty="0"/>
              <a:t>Combined nodes and relationships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EE4B01-46A2-D741-8338-A77DA25E8BBF}"/>
              </a:ext>
            </a:extLst>
          </p:cNvPr>
          <p:cNvCxnSpPr>
            <a:cxnSpLocks/>
          </p:cNvCxnSpPr>
          <p:nvPr/>
        </p:nvCxnSpPr>
        <p:spPr>
          <a:xfrm>
            <a:off x="357849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11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5c. Combos – Example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496999" y="1233984"/>
            <a:ext cx="7250305" cy="228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43014"/>
            <a:ext cx="10675825" cy="283724"/>
          </a:xfrm>
        </p:spPr>
        <p:txBody>
          <a:bodyPr/>
          <a:lstStyle/>
          <a:p>
            <a:r>
              <a:rPr lang="en-US" sz="1600" b="0" dirty="0"/>
              <a:t>Multiple claims under the same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r"/>
            <a:r>
              <a:rPr lang="en-US" sz="1600" b="0" dirty="0"/>
              <a:t>Grouping nodes under the same account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AB833577-35D3-004A-BD4E-5B768FEF0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3922519" y="3643014"/>
            <a:ext cx="7250305" cy="2286000"/>
          </a:xfrm>
          <a:prstGeom prst="rect">
            <a:avLst/>
          </a:prstGeom>
        </p:spPr>
      </p:pic>
      <p:sp>
        <p:nvSpPr>
          <p:cNvPr id="14" name="Donut 5">
            <a:extLst>
              <a:ext uri="{FF2B5EF4-FFF2-40B4-BE49-F238E27FC236}">
                <a16:creationId xmlns:a16="http://schemas.microsoft.com/office/drawing/2014/main" id="{0ACFCCC8-3D46-6B4F-B2E6-ED551B83800B}"/>
              </a:ext>
            </a:extLst>
          </p:cNvPr>
          <p:cNvSpPr/>
          <p:nvPr/>
        </p:nvSpPr>
        <p:spPr>
          <a:xfrm rot="3791921">
            <a:off x="5455227" y="4072549"/>
            <a:ext cx="1465118" cy="1879246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Donut 5">
            <a:extLst>
              <a:ext uri="{FF2B5EF4-FFF2-40B4-BE49-F238E27FC236}">
                <a16:creationId xmlns:a16="http://schemas.microsoft.com/office/drawing/2014/main" id="{240D9E20-4BB0-8142-9FA4-D6873446AC91}"/>
              </a:ext>
            </a:extLst>
          </p:cNvPr>
          <p:cNvSpPr/>
          <p:nvPr/>
        </p:nvSpPr>
        <p:spPr>
          <a:xfrm rot="19068989">
            <a:off x="6922733" y="3322076"/>
            <a:ext cx="1332646" cy="1742428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6" name="Donut 5">
            <a:extLst>
              <a:ext uri="{FF2B5EF4-FFF2-40B4-BE49-F238E27FC236}">
                <a16:creationId xmlns:a16="http://schemas.microsoft.com/office/drawing/2014/main" id="{A9CDAE92-D8F8-0F44-AA02-1DE9E3A59A59}"/>
              </a:ext>
            </a:extLst>
          </p:cNvPr>
          <p:cNvSpPr/>
          <p:nvPr/>
        </p:nvSpPr>
        <p:spPr>
          <a:xfrm rot="839913">
            <a:off x="8483244" y="3435925"/>
            <a:ext cx="2975825" cy="2285999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92652 w 1341120"/>
              <a:gd name="connsiteY12" fmla="*/ 273772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61268 w 1341120"/>
              <a:gd name="connsiteY12" fmla="*/ 292173 h 1359810"/>
              <a:gd name="connsiteX13" fmla="*/ 92262 w 1341120"/>
              <a:gd name="connsiteY13" fmla="*/ 70059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92262" y="700595"/>
                </a:moveTo>
                <a:cubicBezTo>
                  <a:pt x="93034" y="832326"/>
                  <a:pt x="171210" y="991317"/>
                  <a:pt x="265900" y="1082559"/>
                </a:cubicBezTo>
                <a:cubicBezTo>
                  <a:pt x="360590" y="1173802"/>
                  <a:pt x="525223" y="1246933"/>
                  <a:pt x="660400" y="1248050"/>
                </a:cubicBezTo>
                <a:cubicBezTo>
                  <a:pt x="795577" y="1249167"/>
                  <a:pt x="976947" y="1181073"/>
                  <a:pt x="1076960" y="1089260"/>
                </a:cubicBezTo>
                <a:cubicBezTo>
                  <a:pt x="1176973" y="997447"/>
                  <a:pt x="1262557" y="832450"/>
                  <a:pt x="1260481" y="697174"/>
                </a:cubicBezTo>
                <a:cubicBezTo>
                  <a:pt x="1258405" y="561898"/>
                  <a:pt x="1162821" y="371784"/>
                  <a:pt x="1064501" y="277602"/>
                </a:cubicBezTo>
                <a:cubicBezTo>
                  <a:pt x="966181" y="183420"/>
                  <a:pt x="802640" y="132080"/>
                  <a:pt x="670560" y="132080"/>
                </a:cubicBezTo>
                <a:cubicBezTo>
                  <a:pt x="538480" y="132080"/>
                  <a:pt x="357651" y="197421"/>
                  <a:pt x="261268" y="292173"/>
                </a:cubicBezTo>
                <a:cubicBezTo>
                  <a:pt x="164885" y="386926"/>
                  <a:pt x="91490" y="568864"/>
                  <a:pt x="92262" y="70059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7" name="Donut 5">
            <a:extLst>
              <a:ext uri="{FF2B5EF4-FFF2-40B4-BE49-F238E27FC236}">
                <a16:creationId xmlns:a16="http://schemas.microsoft.com/office/drawing/2014/main" id="{039A64DC-FA29-3244-AFC4-9364DE7FE735}"/>
              </a:ext>
            </a:extLst>
          </p:cNvPr>
          <p:cNvSpPr/>
          <p:nvPr/>
        </p:nvSpPr>
        <p:spPr>
          <a:xfrm rot="18126376">
            <a:off x="3877217" y="3680082"/>
            <a:ext cx="1678319" cy="1958191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3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642D-AD71-0C43-91A4-B0289235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215598"/>
          </a:xfrm>
        </p:spPr>
        <p:txBody>
          <a:bodyPr/>
          <a:lstStyle/>
          <a:p>
            <a:r>
              <a:rPr lang="en-US" dirty="0"/>
              <a:t>5d. Bundling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000" dirty="0"/>
              <a:t>  </a:t>
            </a:r>
            <a:r>
              <a:rPr lang="en-US" sz="2000" dirty="0">
                <a:cs typeface="Georgia"/>
              </a:rPr>
              <a:t>Bundling airplane flights as demonstrated in the p</a:t>
            </a:r>
            <a:r>
              <a:rPr lang="en-US" sz="2000" dirty="0"/>
              <a:t>aper </a:t>
            </a:r>
            <a:r>
              <a:rPr lang="en-US" sz="2000" dirty="0">
                <a:hlinkClick r:id="rId2"/>
              </a:rPr>
              <a:t>Edge Bundling in Information Visualization</a:t>
            </a:r>
            <a:r>
              <a:rPr lang="en-US" sz="2000" dirty="0"/>
              <a:t>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A014C-03DF-144D-B9CD-9BC990DF5EE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r="2098"/>
          <a:stretch/>
        </p:blipFill>
        <p:spPr>
          <a:xfrm>
            <a:off x="585413" y="2692056"/>
            <a:ext cx="5386650" cy="2516329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C629902-12C9-8344-AF95-7FDB3AC30E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r="942"/>
          <a:stretch/>
        </p:blipFill>
        <p:spPr>
          <a:xfrm>
            <a:off x="6137442" y="2743199"/>
            <a:ext cx="5472207" cy="246518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8D01-E937-F34B-9E95-F596330C2B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732630"/>
            <a:ext cx="5471999" cy="682157"/>
          </a:xfrm>
        </p:spPr>
        <p:txBody>
          <a:bodyPr/>
          <a:lstStyle/>
          <a:p>
            <a:r>
              <a:rPr lang="en-US" sz="1800" b="0" dirty="0"/>
              <a:t>All edges travel separately to their designated node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575A4D-2692-C34B-8743-09D537E0DF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732630"/>
            <a:ext cx="5471999" cy="682158"/>
          </a:xfrm>
        </p:spPr>
        <p:txBody>
          <a:bodyPr/>
          <a:lstStyle/>
          <a:p>
            <a:r>
              <a:rPr lang="en-US" sz="1800" b="0" dirty="0"/>
              <a:t>Edges going in similar directions are bundled together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11D254-32D1-4E4E-990E-A16EB6F8EE6B}"/>
              </a:ext>
            </a:extLst>
          </p:cNvPr>
          <p:cNvCxnSpPr>
            <a:cxnSpLocks/>
          </p:cNvCxnSpPr>
          <p:nvPr/>
        </p:nvCxnSpPr>
        <p:spPr>
          <a:xfrm>
            <a:off x="312541" y="950257"/>
            <a:ext cx="44568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74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6606124" cy="5378450"/>
          </a:xfrm>
        </p:spPr>
        <p:txBody>
          <a:bodyPr/>
          <a:lstStyle/>
          <a:p>
            <a:r>
              <a:rPr lang="en-US" dirty="0"/>
              <a:t>Not All Visualizations are Created Equal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0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77B8-96B8-E543-9A91-766F7924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 Software</a:t>
            </a:r>
          </a:p>
        </p:txBody>
      </p:sp>
      <p:pic>
        <p:nvPicPr>
          <p:cNvPr id="21" name="Content Placeholder 20" descr="Chart, scatter chart&#10;&#10;Description automatically generated">
            <a:extLst>
              <a:ext uri="{FF2B5EF4-FFF2-40B4-BE49-F238E27FC236}">
                <a16:creationId xmlns:a16="http://schemas.microsoft.com/office/drawing/2014/main" id="{0189BDC7-FB1D-7145-B524-BE4748935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0" y="1210690"/>
            <a:ext cx="4800600" cy="44482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9A939-E260-C84E-8905-B4D95C3E16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9912" y="2664538"/>
            <a:ext cx="2355884" cy="276089"/>
          </a:xfrm>
        </p:spPr>
        <p:txBody>
          <a:bodyPr/>
          <a:lstStyle/>
          <a:p>
            <a:r>
              <a:rPr lang="en-US" dirty="0" err="1"/>
              <a:t>Gliffy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DFD3A-AC5F-0B44-8054-FBBE2488E4D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59" y="5756135"/>
            <a:ext cx="2355884" cy="297622"/>
          </a:xfrm>
        </p:spPr>
        <p:txBody>
          <a:bodyPr/>
          <a:lstStyle/>
          <a:p>
            <a:r>
              <a:rPr lang="en-US" dirty="0"/>
              <a:t>Cambridge Intelligence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E6978-E051-EC4A-8ADC-D236B2C97A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45431" y="2664538"/>
            <a:ext cx="2355884" cy="276089"/>
          </a:xfrm>
        </p:spPr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ED5E4C-4C70-434E-ADB3-4E901B9D76A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48460" y="5753021"/>
            <a:ext cx="2355884" cy="29762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Tom Sawyer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74C6ED-ED47-BA45-B93E-8AB680E6FE12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9911" y="742033"/>
            <a:ext cx="2355883" cy="1324736"/>
          </a:xfrm>
        </p:spPr>
      </p:pic>
      <p:pic>
        <p:nvPicPr>
          <p:cNvPr id="15" name="Content Placeholder 14" descr="Chart, radar chart&#10;&#10;Description automatically generated">
            <a:extLst>
              <a:ext uri="{FF2B5EF4-FFF2-40B4-BE49-F238E27FC236}">
                <a16:creationId xmlns:a16="http://schemas.microsoft.com/office/drawing/2014/main" id="{F7F42B61-D42C-CA4C-8812-7AB514DE233B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25" y="488511"/>
            <a:ext cx="2442372" cy="1831779"/>
          </a:xfrm>
        </p:spPr>
      </p:pic>
      <p:pic>
        <p:nvPicPr>
          <p:cNvPr id="1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006FA0B8-3C3A-F141-8429-95D4EA286AD4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60" y="3784298"/>
            <a:ext cx="2355883" cy="1812552"/>
          </a:xfrm>
        </p:spPr>
      </p:pic>
      <p:pic>
        <p:nvPicPr>
          <p:cNvPr id="19" name="Content Placeholder 18" descr="Diagram&#10;&#10;Description automatically generated">
            <a:extLst>
              <a:ext uri="{FF2B5EF4-FFF2-40B4-BE49-F238E27FC236}">
                <a16:creationId xmlns:a16="http://schemas.microsoft.com/office/drawing/2014/main" id="{17F528B7-2864-5043-9A06-3EF2CB384A44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752" y="3722197"/>
            <a:ext cx="2355884" cy="1936755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90885-2218-6245-BA64-7FEC51015C26}"/>
              </a:ext>
            </a:extLst>
          </p:cNvPr>
          <p:cNvSpPr txBox="1"/>
          <p:nvPr/>
        </p:nvSpPr>
        <p:spPr>
          <a:xfrm>
            <a:off x="2745469" y="5776937"/>
            <a:ext cx="565861" cy="323165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b="1" dirty="0">
                <a:cs typeface="Georgia"/>
              </a:rPr>
              <a:t>Gephi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16454-38C4-0249-8A4D-283C9B793EF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7820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B1EE6-38F0-564D-B7E9-35F0461B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551" y="487680"/>
            <a:ext cx="10990898" cy="50958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7D13-26D2-D344-A8DF-441F04063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239520"/>
            <a:ext cx="11191875" cy="4668219"/>
          </a:xfrm>
        </p:spPr>
        <p:txBody>
          <a:bodyPr numCol="2"/>
          <a:lstStyle/>
          <a:p>
            <a:r>
              <a:rPr lang="en-US" sz="1800" b="0" u="sng" dirty="0"/>
              <a:t>Books, Articles, and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"/>
              </a:rPr>
              <a:t>Networks</a:t>
            </a:r>
            <a:r>
              <a:rPr lang="en-US" sz="1600" b="0" dirty="0"/>
              <a:t>: An Introduction Second Edition by Mark Newman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3"/>
              </a:rPr>
              <a:t>Graph Algorithms</a:t>
            </a:r>
            <a:r>
              <a:rPr lang="en-US" sz="1600" b="0" dirty="0"/>
              <a:t>: Practical Examples in Apache Spark &amp; Neo4j by Mark Needham and Amy E. </a:t>
            </a:r>
            <a:r>
              <a:rPr lang="en-US" sz="1600" b="0" dirty="0" err="1"/>
              <a:t>Hodler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4"/>
              </a:rPr>
              <a:t>Visualizing Graph Data </a:t>
            </a:r>
            <a:r>
              <a:rPr lang="en-US" sz="1600" b="0" dirty="0"/>
              <a:t>by Corey L. </a:t>
            </a:r>
            <a:r>
              <a:rPr lang="en-US" sz="1600" b="0" dirty="0" err="1"/>
              <a:t>Lanum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5"/>
              </a:rPr>
              <a:t>Networks, Crowds, and Markets </a:t>
            </a:r>
            <a:r>
              <a:rPr lang="en-US" sz="1600" b="0" dirty="0"/>
              <a:t>by David Easley and Jon Kleinberg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6"/>
              </a:rPr>
              <a:t>Network Science </a:t>
            </a:r>
            <a:r>
              <a:rPr lang="en-US" sz="1600" b="0" dirty="0"/>
              <a:t>by Albert-László </a:t>
            </a:r>
            <a:r>
              <a:rPr lang="en-US" sz="1600" b="0" dirty="0" err="1"/>
              <a:t>Barabási</a:t>
            </a:r>
            <a:r>
              <a:rPr lang="en-US" sz="1600" b="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7"/>
              </a:rPr>
              <a:t>Barabási Lab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8"/>
              </a:rPr>
              <a:t>Albert-László Barabási Publications webpage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9"/>
              </a:rPr>
              <a:t>Neo4j Blog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0"/>
              </a:rPr>
              <a:t>Neo4j: Graph Visualization Tools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1"/>
              </a:rPr>
              <a:t>Static and dynamic network visualization with R </a:t>
            </a:r>
            <a:r>
              <a:rPr lang="en-US" sz="1600" b="0" dirty="0"/>
              <a:t>by Katya </a:t>
            </a:r>
            <a:r>
              <a:rPr lang="en-US" sz="1600" b="0" dirty="0" err="1"/>
              <a:t>Ognyanova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2"/>
              </a:rPr>
              <a:t>From Data to Viz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3"/>
              </a:rPr>
              <a:t>Flowingdata.com</a:t>
            </a:r>
            <a:endParaRPr lang="en-US" sz="1800" b="0" dirty="0"/>
          </a:p>
          <a:p>
            <a:r>
              <a:rPr lang="en-US" sz="1800" b="0" u="sng" dirty="0"/>
              <a:t>Visualization Tools and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4"/>
              </a:rPr>
              <a:t>Cambridge Intelligence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5"/>
              </a:rPr>
              <a:t>Tom Sawyer Software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6"/>
              </a:rPr>
              <a:t>Gephi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7"/>
              </a:rPr>
              <a:t>Linkurious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8"/>
              </a:rPr>
              <a:t>D3 Network graph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9"/>
              </a:rPr>
              <a:t>Cytoscape.js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0"/>
              </a:rPr>
              <a:t>NetworkX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1"/>
              </a:rPr>
              <a:t>Vis Network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2"/>
              </a:rPr>
              <a:t>Plotly and Dash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/>
          </a:p>
          <a:p>
            <a:r>
              <a:rPr lang="en-US" sz="1800" b="0" dirty="0">
                <a:hlinkClick r:id="rId23"/>
              </a:rPr>
              <a:t>Reading list for data visualization</a:t>
            </a: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72169A-2397-804F-8B92-DF30E0E4BAEE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70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t="4330" r="6591" b="7976"/>
          <a:stretch/>
        </p:blipFill>
        <p:spPr>
          <a:xfrm>
            <a:off x="1272422" y="1520617"/>
            <a:ext cx="4590288" cy="350418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774612" y="5335940"/>
            <a:ext cx="5585907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Hierarchical Organization of Modularity in Metabolic Networks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5068" y="1089879"/>
            <a:ext cx="4586287" cy="426422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635068" y="5335940"/>
            <a:ext cx="4586287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Scale Free Networks</a:t>
            </a:r>
            <a:endParaRPr lang="en-US" sz="1600" dirty="0">
              <a:solidFill>
                <a:srgbClr val="FFFFFF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What We Get</a:t>
            </a:r>
            <a:br>
              <a:rPr lang="en-US" dirty="0"/>
            </a:br>
            <a:r>
              <a:rPr lang="en-US" sz="2400" dirty="0"/>
              <a:t>     Tangled and Chaotic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5C7E5C-2302-A948-92E8-8828D4B67D82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95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8E8BF-97AE-4EE2-A33B-CC655C26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Publication Ready vs Functional Reality</a:t>
            </a:r>
          </a:p>
        </p:txBody>
      </p:sp>
      <p:pic>
        <p:nvPicPr>
          <p:cNvPr id="22" name="Picture Placeholder 21" descr="Map&#10;&#10;Description automatically generated">
            <a:extLst>
              <a:ext uri="{FF2B5EF4-FFF2-40B4-BE49-F238E27FC236}">
                <a16:creationId xmlns:a16="http://schemas.microsoft.com/office/drawing/2014/main" id="{19E37C6D-030E-6947-A442-CDE88210051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1" b="21091"/>
          <a:stretch/>
        </p:blipFill>
        <p:spPr/>
      </p:pic>
      <p:pic>
        <p:nvPicPr>
          <p:cNvPr id="26" name="Picture Placeholder 25" descr="A picture containing text, map, wire, hanging&#10;&#10;Description automatically generated">
            <a:extLst>
              <a:ext uri="{FF2B5EF4-FFF2-40B4-BE49-F238E27FC236}">
                <a16:creationId xmlns:a16="http://schemas.microsoft.com/office/drawing/2014/main" id="{161B667E-3FBA-B243-A1E6-E59DD6C2925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2968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A578C-814A-2F45-BE3B-2215E921A5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US" sz="1800" b="0" dirty="0"/>
              <a:t>Publishable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A5027-25E2-1641-8585-5CBBA18655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US" sz="2000" b="0" dirty="0"/>
              <a:t>Functional</a:t>
            </a:r>
            <a:endParaRPr lang="en-US" sz="1600" b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D690F1-7087-9D43-92EA-A2B72D48D45F}"/>
              </a:ext>
            </a:extLst>
          </p:cNvPr>
          <p:cNvSpPr/>
          <p:nvPr/>
        </p:nvSpPr>
        <p:spPr>
          <a:xfrm>
            <a:off x="3654538" y="5017534"/>
            <a:ext cx="2314462" cy="253146"/>
          </a:xfrm>
          <a:prstGeom prst="rect">
            <a:avLst/>
          </a:prstGeom>
          <a:solidFill>
            <a:srgbClr val="E3E4E8"/>
          </a:solidFill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dirty="0">
                <a:hlinkClick r:id="rId4"/>
              </a:rPr>
              <a:t>Quantifying reputation and success in art</a:t>
            </a:r>
            <a:endParaRPr lang="en-US" sz="1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8530FA-2308-9F4E-9FAA-CCA67D78A8A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799878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1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7874C-DFB9-E84E-838E-72BA2503D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1" t="6917" r="13215" b="16465"/>
          <a:stretch/>
        </p:blipFill>
        <p:spPr>
          <a:xfrm>
            <a:off x="1788321" y="1413769"/>
            <a:ext cx="8077474" cy="5218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46901-9CC1-BE45-9947-91157D22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43" y="6274472"/>
            <a:ext cx="1981200" cy="28608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solidFill>
                  <a:srgbClr val="00287A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Human Disease Network</a:t>
            </a:r>
            <a:endParaRPr lang="en-US" sz="1200" dirty="0">
              <a:solidFill>
                <a:srgbClr val="00287A"/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0D69F5-A360-3C46-930E-B668E1AFB65D}"/>
              </a:ext>
            </a:extLst>
          </p:cNvPr>
          <p:cNvSpPr txBox="1">
            <a:spLocks/>
          </p:cNvSpPr>
          <p:nvPr/>
        </p:nvSpPr>
        <p:spPr>
          <a:xfrm>
            <a:off x="500063" y="440483"/>
            <a:ext cx="11191875" cy="5043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Publication Ready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2A4DC-EFC3-454A-936A-8C406462B5F9}"/>
              </a:ext>
            </a:extLst>
          </p:cNvPr>
          <p:cNvSpPr/>
          <p:nvPr/>
        </p:nvSpPr>
        <p:spPr>
          <a:xfrm>
            <a:off x="782320" y="1018492"/>
            <a:ext cx="6492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Professional designer creates a clear and pretty 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and findings known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BD200B-E36C-B94A-B4CC-BDA478002FC6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27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Reality</a:t>
            </a:r>
            <a:br>
              <a:rPr lang="en-US" dirty="0"/>
            </a:br>
            <a:r>
              <a:rPr lang="en-US" sz="2400" dirty="0"/>
              <a:t>     Investigation and Exploration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 b="1435"/>
          <a:stretch/>
        </p:blipFill>
        <p:spPr>
          <a:xfrm>
            <a:off x="6587052" y="1495192"/>
            <a:ext cx="4809095" cy="3858027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" b="1636"/>
          <a:stretch/>
        </p:blipFill>
        <p:spPr>
          <a:xfrm>
            <a:off x="1056517" y="1494310"/>
            <a:ext cx="4335072" cy="385890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237BE-2ABF-F747-9054-251B92E17A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Investigation </a:t>
            </a:r>
          </a:p>
          <a:p>
            <a:r>
              <a:rPr lang="en-US" b="0" dirty="0"/>
              <a:t>     Visualization created using Neo4j’s browser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B3E960-D6F5-F445-9E04-0D3EA8BD30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Exploration</a:t>
            </a:r>
          </a:p>
          <a:p>
            <a:r>
              <a:rPr lang="en-US" b="0" dirty="0"/>
              <a:t>     Visualization created using Tom Sawyer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2DE450-829F-814D-A8E7-AA62358E76C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surion Master Template - May 19">
  <a:themeElements>
    <a:clrScheme name="Asurion 2019 - NEW">
      <a:dk1>
        <a:srgbClr val="000000"/>
      </a:dk1>
      <a:lt1>
        <a:srgbClr val="FFFFFF"/>
      </a:lt1>
      <a:dk2>
        <a:srgbClr val="333F48"/>
      </a:dk2>
      <a:lt2>
        <a:srgbClr val="A5AAAF"/>
      </a:lt2>
      <a:accent1>
        <a:srgbClr val="8223D2"/>
      </a:accent1>
      <a:accent2>
        <a:srgbClr val="6EFAC3"/>
      </a:accent2>
      <a:accent3>
        <a:srgbClr val="647DE1"/>
      </a:accent3>
      <a:accent4>
        <a:srgbClr val="D2FA46"/>
      </a:accent4>
      <a:accent5>
        <a:srgbClr val="000000"/>
      </a:accent5>
      <a:accent6>
        <a:srgbClr val="A5AAAF"/>
      </a:accent6>
      <a:hlink>
        <a:srgbClr val="002D72"/>
      </a:hlink>
      <a:folHlink>
        <a:srgbClr val="41B6E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rion_internal_extended" id="{9586D0B3-4C1E-ED4F-ABB1-BFF95CA544F7}" vid="{B265CD56-A22D-9E41-BD6F-F8AC7A6C3B1A}"/>
    </a:ext>
  </a:extLst>
</a:theme>
</file>

<file path=ppt/theme/theme2.xml><?xml version="1.0" encoding="utf-8"?>
<a:theme xmlns:a="http://schemas.openxmlformats.org/drawingml/2006/main" name="Office Theme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surion 2019 - NEW">
    <a:dk1>
      <a:srgbClr val="000000"/>
    </a:dk1>
    <a:lt1>
      <a:srgbClr val="FFFFFF"/>
    </a:lt1>
    <a:dk2>
      <a:srgbClr val="333F48"/>
    </a:dk2>
    <a:lt2>
      <a:srgbClr val="A5AAAF"/>
    </a:lt2>
    <a:accent1>
      <a:srgbClr val="8223D2"/>
    </a:accent1>
    <a:accent2>
      <a:srgbClr val="6EFAC3"/>
    </a:accent2>
    <a:accent3>
      <a:srgbClr val="647DE1"/>
    </a:accent3>
    <a:accent4>
      <a:srgbClr val="D2FA46"/>
    </a:accent4>
    <a:accent5>
      <a:srgbClr val="000000"/>
    </a:accent5>
    <a:accent6>
      <a:srgbClr val="A5AAAF"/>
    </a:accent6>
    <a:hlink>
      <a:srgbClr val="002D72"/>
    </a:hlink>
    <a:folHlink>
      <a:srgbClr val="41B6E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9F91D802BC9F42BDFC291FCBC7131E" ma:contentTypeVersion="9" ma:contentTypeDescription="Create a new document." ma:contentTypeScope="" ma:versionID="33f7473d9592c113ac3f04db749ba3a7">
  <xsd:schema xmlns:xsd="http://www.w3.org/2001/XMLSchema" xmlns:xs="http://www.w3.org/2001/XMLSchema" xmlns:p="http://schemas.microsoft.com/office/2006/metadata/properties" xmlns:ns2="09c2249a-d925-4e1a-9176-88d4897fba76" xmlns:ns3="87e401b6-4cf9-4a47-8d27-102afab85eb0" targetNamespace="http://schemas.microsoft.com/office/2006/metadata/properties" ma:root="true" ma:fieldsID="d0151c5a7f7b67c56513f63831458bca" ns2:_="" ns3:_="">
    <xsd:import namespace="09c2249a-d925-4e1a-9176-88d4897fba76"/>
    <xsd:import namespace="87e401b6-4cf9-4a47-8d27-102afab85e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2249a-d925-4e1a-9176-88d4897fba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401b6-4cf9-4a47-8d27-102afab85eb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AD53AE-DDF1-4FC4-9BDF-C02DFAF0D93B}">
  <ds:schemaRefs>
    <ds:schemaRef ds:uri="87e401b6-4cf9-4a47-8d27-102afab85eb0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09c2249a-d925-4e1a-9176-88d4897fba76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521125D-0E0D-4F6D-830E-33FDFD1EF1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2249a-d925-4e1a-9176-88d4897fba76"/>
    <ds:schemaRef ds:uri="87e401b6-4cf9-4a47-8d27-102afab85e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F8CCA9-38B5-4835-8C22-EE1B6F6CE4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3789</TotalTime>
  <Words>1319</Words>
  <Application>Microsoft Macintosh PowerPoint</Application>
  <PresentationFormat>Widescreen</PresentationFormat>
  <Paragraphs>390</Paragraphs>
  <Slides>56</Slides>
  <Notes>12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Asurion Master Template - May 19</vt:lpstr>
      <vt:lpstr>Not All Visualizations are Created Equal</vt:lpstr>
      <vt:lpstr>Prerequisites      Terminology</vt:lpstr>
      <vt:lpstr>What We Want  The Cosmic Web</vt:lpstr>
      <vt:lpstr>What We Get      Super Basic</vt:lpstr>
      <vt:lpstr>What We Expect      Beautiful with Clear Groupings</vt:lpstr>
      <vt:lpstr>What We Get      Tangled and Chaotic</vt:lpstr>
      <vt:lpstr>Publication Ready vs Functional Reality</vt:lpstr>
      <vt:lpstr>The Human Disease Network</vt:lpstr>
      <vt:lpstr>Functional Reality      Investigation and Exploration</vt:lpstr>
      <vt:lpstr>Functional Reality      Investigation and Exploration</vt:lpstr>
      <vt:lpstr>Investigation</vt:lpstr>
      <vt:lpstr>Exploration</vt:lpstr>
      <vt:lpstr>PowerPoint Presentation</vt:lpstr>
      <vt:lpstr>PowerPoint Presentation</vt:lpstr>
      <vt:lpstr>Super Basic</vt:lpstr>
      <vt:lpstr>PowerPoint Presentation</vt:lpstr>
      <vt:lpstr>1a. User Feedback</vt:lpstr>
      <vt:lpstr>1b. Pertinent Elements</vt:lpstr>
      <vt:lpstr>PowerPoint Presentation</vt:lpstr>
      <vt:lpstr>2. Determine Use Case</vt:lpstr>
      <vt:lpstr>Case Study – Context</vt:lpstr>
      <vt:lpstr>2. Use Case</vt:lpstr>
      <vt:lpstr>Case Study – Claim Adjudication      Tabular Data</vt:lpstr>
      <vt:lpstr>PowerPoint Presentation</vt:lpstr>
      <vt:lpstr>Tabular to Visual</vt:lpstr>
      <vt:lpstr>PowerPoint Presentation</vt:lpstr>
      <vt:lpstr>3. Limit Data</vt:lpstr>
      <vt:lpstr>Show Everything</vt:lpstr>
      <vt:lpstr>3a. Expand Interesting Nodes</vt:lpstr>
      <vt:lpstr>3b. Filter Nodes</vt:lpstr>
      <vt:lpstr>3c. Filter Relationships</vt:lpstr>
      <vt:lpstr>3c. Hide Unwanted Data</vt:lpstr>
      <vt:lpstr>PowerPoint Presentation</vt:lpstr>
      <vt:lpstr>4. Structure Purposefully</vt:lpstr>
      <vt:lpstr>4a. Node Structure</vt:lpstr>
      <vt:lpstr>4b. Nodes – Examples</vt:lpstr>
      <vt:lpstr>4b. Nodes – Multimodal</vt:lpstr>
      <vt:lpstr>4b. Nodes – Projected Unimodal</vt:lpstr>
      <vt:lpstr>4b. Nodes – Projected Unimodal</vt:lpstr>
      <vt:lpstr>4b. Nodes – Multilayer</vt:lpstr>
      <vt:lpstr>4c. Relationships</vt:lpstr>
      <vt:lpstr>4c. Relationships</vt:lpstr>
      <vt:lpstr>4c. Direction</vt:lpstr>
      <vt:lpstr>4c. Direction – PageRank</vt:lpstr>
      <vt:lpstr>4b. Direction – cont’d</vt:lpstr>
      <vt:lpstr>PowerPoint Presentation</vt:lpstr>
      <vt:lpstr>5. Explore Layouts</vt:lpstr>
      <vt:lpstr>5a. Force Direction</vt:lpstr>
      <vt:lpstr>5a. Force Direction – cont’d</vt:lpstr>
      <vt:lpstr>5b. Layouts</vt:lpstr>
      <vt:lpstr>5c. Combos      Cambridge-Intelligence’s combo feature as demonstrated on their Combining and grouping nodes page. </vt:lpstr>
      <vt:lpstr>5c. Combos – Example</vt:lpstr>
      <vt:lpstr>5d. Bundling      Bundling airplane flights as demonstrated in the paper Edge Bundling in Information Visualization. </vt:lpstr>
      <vt:lpstr>PowerPoint Presentation</vt:lpstr>
      <vt:lpstr>Graph Visualization Software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All Visualizations are Created Equal</dc:title>
  <dc:creator>Fisher, Julie</dc:creator>
  <cp:lastModifiedBy>Fisher, Julie</cp:lastModifiedBy>
  <cp:revision>91</cp:revision>
  <dcterms:created xsi:type="dcterms:W3CDTF">2020-09-30T14:59:58Z</dcterms:created>
  <dcterms:modified xsi:type="dcterms:W3CDTF">2020-10-04T02:26:42Z</dcterms:modified>
</cp:coreProperties>
</file>